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5"/>
  </p:notesMasterIdLst>
  <p:handoutMasterIdLst>
    <p:handoutMasterId r:id="rId56"/>
  </p:handoutMasterIdLst>
  <p:sldIdLst>
    <p:sldId id="256" r:id="rId2"/>
    <p:sldId id="390" r:id="rId3"/>
    <p:sldId id="330" r:id="rId4"/>
    <p:sldId id="316" r:id="rId5"/>
    <p:sldId id="331" r:id="rId6"/>
    <p:sldId id="332" r:id="rId7"/>
    <p:sldId id="317" r:id="rId8"/>
    <p:sldId id="445" r:id="rId9"/>
    <p:sldId id="333" r:id="rId10"/>
    <p:sldId id="446" r:id="rId11"/>
    <p:sldId id="447" r:id="rId12"/>
    <p:sldId id="448" r:id="rId13"/>
    <p:sldId id="449" r:id="rId14"/>
    <p:sldId id="334" r:id="rId15"/>
    <p:sldId id="335" r:id="rId16"/>
    <p:sldId id="336" r:id="rId17"/>
    <p:sldId id="337" r:id="rId18"/>
    <p:sldId id="338" r:id="rId19"/>
    <p:sldId id="342" r:id="rId20"/>
    <p:sldId id="343" r:id="rId21"/>
    <p:sldId id="451" r:id="rId22"/>
    <p:sldId id="450" r:id="rId23"/>
    <p:sldId id="481" r:id="rId24"/>
    <p:sldId id="369" r:id="rId25"/>
    <p:sldId id="372" r:id="rId26"/>
    <p:sldId id="371" r:id="rId27"/>
    <p:sldId id="370" r:id="rId28"/>
    <p:sldId id="455" r:id="rId29"/>
    <p:sldId id="456" r:id="rId30"/>
    <p:sldId id="457" r:id="rId31"/>
    <p:sldId id="458" r:id="rId32"/>
    <p:sldId id="459" r:id="rId33"/>
    <p:sldId id="460" r:id="rId34"/>
    <p:sldId id="461" r:id="rId35"/>
    <p:sldId id="462" r:id="rId36"/>
    <p:sldId id="463" r:id="rId37"/>
    <p:sldId id="464" r:id="rId38"/>
    <p:sldId id="465" r:id="rId39"/>
    <p:sldId id="466" r:id="rId40"/>
    <p:sldId id="467" r:id="rId41"/>
    <p:sldId id="468" r:id="rId42"/>
    <p:sldId id="469" r:id="rId43"/>
    <p:sldId id="470" r:id="rId44"/>
    <p:sldId id="471" r:id="rId45"/>
    <p:sldId id="472" r:id="rId46"/>
    <p:sldId id="473" r:id="rId47"/>
    <p:sldId id="474" r:id="rId48"/>
    <p:sldId id="475" r:id="rId49"/>
    <p:sldId id="476" r:id="rId50"/>
    <p:sldId id="477" r:id="rId51"/>
    <p:sldId id="478" r:id="rId52"/>
    <p:sldId id="479" r:id="rId53"/>
    <p:sldId id="480" r:id="rId54"/>
  </p:sldIdLst>
  <p:sldSz cx="12192000" cy="6858000"/>
  <p:notesSz cx="6858000" cy="9144000"/>
  <p:embeddedFontLst>
    <p:embeddedFont>
      <p:font typeface="Microsoft YaHei" panose="020B0503020204020204" pitchFamily="34" charset="-122"/>
      <p:regular r:id="rId57"/>
      <p:bold r:id="rId58"/>
    </p:embeddedFont>
    <p:embeddedFont>
      <p:font typeface="Consolas" panose="020B0609020204030204" pitchFamily="49" charset="0"/>
      <p:regular r:id="rId59"/>
      <p:bold r:id="rId60"/>
      <p:italic r:id="rId61"/>
      <p:boldItalic r:id="rId62"/>
    </p:embeddedFont>
    <p:embeddedFont>
      <p:font typeface="Noto Sans" panose="020B0502040504020204" pitchFamily="34" charset="0"/>
      <p:regular r:id="rId63"/>
      <p:bold r:id="rId64"/>
      <p:italic r:id="rId65"/>
      <p:boldItalic r:id="rId66"/>
    </p:embeddedFont>
    <p:embeddedFont>
      <p:font typeface="等线" panose="02010600030101010101" pitchFamily="2" charset="-122"/>
      <p:regular r:id="rId67"/>
      <p:bold r:id="rId68"/>
    </p:embeddedFont>
  </p:embeddedFontLst>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561"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4" autoAdjust="0"/>
    <p:restoredTop sz="61141" autoAdjust="0"/>
  </p:normalViewPr>
  <p:slideViewPr>
    <p:cSldViewPr snapToGrid="0" showGuides="1">
      <p:cViewPr varScale="1">
        <p:scale>
          <a:sx n="54" d="100"/>
          <a:sy n="54" d="100"/>
        </p:scale>
        <p:origin x="984" y="30"/>
      </p:cViewPr>
      <p:guideLst>
        <p:guide pos="416"/>
        <p:guide pos="7256"/>
        <p:guide orient="horz" pos="648"/>
        <p:guide orient="horz" pos="712"/>
        <p:guide orient="horz" pos="3561"/>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91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28F221-83FE-43BF-BC27-8BFB06C2AC7E}" type="datetimeFigureOut">
              <a:rPr lang="zh-CN" altLang="en-US" smtClean="0"/>
              <a:t>2024/10/25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B2B87D-B146-4CCF-B03E-8783ABA6560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5827A-DC6E-4036-ADD2-AC7412891644}" type="datetimeFigureOut">
              <a:rPr lang="zh-CN" altLang="en-US" smtClean="0"/>
              <a:t>2024/10/25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729CC-7D86-4A70-B7FA-080A462B94C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Network is a decentralized public ledger known for its unique hashgraph consensus algorithm, which is leaderless and asynchronous Byzantine Fault Tolerant (aBFT). This ensures robust security and efficiency.</a:t>
            </a:r>
          </a:p>
          <a:p>
            <a:pPr algn="l"/>
            <a:r>
              <a:rPr lang="en-US" altLang="zh-CN" b="0" i="0" dirty="0">
                <a:solidFill>
                  <a:srgbClr val="24292F"/>
                </a:solidFill>
                <a:effectLst/>
                <a:latin typeface="Noto Sans" panose="020B0502040504020204" pitchFamily="34" charset="0"/>
              </a:rPr>
              <a:t>Hedera is EVM-compatible, meaning developers can use its consensus service APIs to create applications similar to those on Ethereum. Through the Hedera Token Service Standards, it supports smart contracts akin to Ethereum's ERC20, ERC721, and ERC1155, providing flexibility and familiarity for developers.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Founded in 2018, Hedera has grown significantly. As of September 2024, its official X account boasts 354K followers, and its Reddit community has 39K members, reflecting its active and engaged user base.</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We analyzed several popular projects using Consensus Timestamp data from Hedera's NFT transactions. We excluded transfers with a zero interval, considering the first transfer after minting as the start of the holding period. Our calculations include the average, median, standard deviation, minimum, maximum, and quantiles of holding periods in days for tokens from the top ten NFT projects across different accounts.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It's important to note that due to non-standard function transfers in the data, these figures are approximate estimates. Most popular projects on Hedera see their first transfer within a month of minting, with transfer frequency decreasing over three to six months. In contrast, Ethereum projects often see transaction frequencies extending over a year.</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We also analyzed transaction data from both Hedera and Ethereum to determine the Token Holding Period Probability as of September 2024. Figure shows that Hedera has a higher probability of longer holding periods compared to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The Whale Concentration Index (WCI) and Unique Holder Ratio are crucial metrics for understanding the distribution of an NFT project. These metrics are strongly negatively correlated and are especially important for evaluating limited edition collections.</a:t>
            </a:r>
          </a:p>
          <a:p>
            <a:pPr algn="l"/>
            <a:r>
              <a:rPr lang="en-US" altLang="zh-CN" b="0" i="0" dirty="0">
                <a:solidFill>
                  <a:srgbClr val="24292F"/>
                </a:solidFill>
                <a:effectLst/>
                <a:latin typeface="Noto Sans" panose="020B0502040504020204" pitchFamily="34" charset="0"/>
              </a:rPr>
              <a:t>We selected several popular projects and used the current month as the cutoff date to compile data on the total number of accounts that have historically held the tokens, the total number of current holders, the maximum number of tokens held by a single account, and the number of tokens held by the top ten accounts.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the data from both Hedera and Ethereum, we see that most popular NFTs on the Hedera chain have lower participation levels than those on Ethereum. However, the active user engagement for certain projects on Hedera is comparable to prominent Ethereum projects, and there is a notable similarity in their whale concentration metrics.</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4292F"/>
                </a:solidFill>
                <a:effectLst/>
                <a:latin typeface="Noto Sans" panose="020B0502040504020204" pitchFamily="34" charset="0"/>
              </a:rPr>
              <a:t>We also compared the three oldest projects from the selected popular projects on both chains. As shown in Figure, Hedera exhibits a higher concentration compared to Ethereum. However, it's important to note that the total number of mints for popular projects on Hedera is lower than that of popular projects on Ethereum, which may influence the concentration results.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24292F"/>
                </a:solidFill>
                <a:effectLst/>
                <a:latin typeface="Noto Sans" panose="020B0502040504020204" pitchFamily="34" charset="0"/>
              </a:rPr>
              <a:t>Hedera’s Native Support for Royalty Fees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Hedera Hashgraph stands out in this regard because it natively supports NFT royalty fees. This means that royalty payments are automatically enforced by the network’s smart contract capabilities, which are compatible with the Ethereum Virtual Machine (EVM). This compatibility ensures that developers can easily integrate and deploy their NFT projects on Hedera, leveraging the benefits of built-in royalty enforcement.</a:t>
            </a:r>
          </a:p>
          <a:p>
            <a:pPr algn="l"/>
            <a:r>
              <a:rPr lang="en-US" altLang="zh-CN" b="1" i="0" dirty="0">
                <a:solidFill>
                  <a:srgbClr val="24292F"/>
                </a:solidFill>
                <a:effectLst/>
                <a:latin typeface="Noto Sans" panose="020B0502040504020204" pitchFamily="34" charset="0"/>
              </a:rPr>
              <a:t>Hedera’s Commitment to Creators</a:t>
            </a: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In contrast, Hedera’s native support for royalty fees demonstrates a strong commitment to protecting creators' rights and ensuring they are fairly compensated for their work. By embedding royalty enforcement directly into the blockchain protocol, Hedera provides a reliable and transparent way for creators to earn ongoing revenue from their NFTs, regardless of where or how many times they are resold.</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algn="l">
              <a:spcBef>
                <a:spcPts val="0"/>
              </a:spcBef>
              <a:spcAft>
                <a:spcPts val="0"/>
              </a:spcAft>
            </a:pPr>
            <a:r>
              <a:rPr lang="en-US" altLang="zh-CN" sz="1800" b="1" i="0" spc="0" dirty="0">
                <a:solidFill>
                  <a:srgbClr val="24292F"/>
                </a:solidFill>
                <a:effectLst/>
                <a:latin typeface="Noto Sans" panose="020B0502040504020204" pitchFamily="34" charset="0"/>
              </a:rPr>
              <a:t>Imaginative Possibilities with AI and Blockchain</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Flexible Copyright Control for Creators</a:t>
            </a:r>
            <a:endParaRPr lang="en-US" altLang="zh-CN" dirty="0">
              <a:effectLst/>
            </a:endParaRPr>
          </a:p>
          <a:p>
            <a:pPr marL="0" algn="l">
              <a:spcBef>
                <a:spcPts val="300"/>
              </a:spcBef>
              <a:spcAft>
                <a:spcPts val="300"/>
              </a:spcAft>
            </a:pPr>
            <a:r>
              <a:rPr lang="en-US" altLang="zh-CN" sz="1800" b="0" i="0" spc="0" dirty="0">
                <a:solidFill>
                  <a:srgbClr val="24292F"/>
                </a:solidFill>
                <a:effectLst/>
                <a:latin typeface="Noto Sans" panose="020B0502040504020204" pitchFamily="34" charset="0"/>
              </a:rPr>
              <a:t>The convergence of AI and blockchain opens up a remarkable realm of imaginative possibilities. AI has already revolutionized creative content generation, from art and music to fashion design, while blockchain ensures secure and transparent ownership and transaction management. Together, these technologies create a powerful synergy that redefines copyright and ownership in the digital age. Creators gain more flexible and robust control over their intellectual property, with blockchain enabling smart contracts to automate rights management and royalty payments. Importantly, Hedera's native royalty system greatly improves on-chain copyright protection, ensuring creators are fairly rewarded whenever their work is used or sold.</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Case Study: AI Designer Fashion Platform</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To illustrate, our team has developed an AI-powered fashion design generation platform, called Open-Designers. On this platform, creators can design unique clothing items using AI tools. Drafts input, works output. Once a creator generates a design, they can tokenize it on the blockchain, transforming it into a digital asset with verifiable ownership.</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This tokenization process opens up a multitude of opportunities. The digital tokens can be traded on blockchain marketplaces, allowing designers to reach a global audience. </a:t>
            </a:r>
            <a:endParaRPr lang="en-US" altLang="zh-CN" dirty="0">
              <a:effectLst/>
            </a:endParaRPr>
          </a:p>
        </p:txBody>
      </p:sp>
      <p:sp>
        <p:nvSpPr>
          <p:cNvPr id="4" name="灯片编号占位符 3"/>
          <p:cNvSpPr>
            <a:spLocks noGrp="1"/>
          </p:cNvSpPr>
          <p:nvPr>
            <p:ph type="sldNum" sz="quarter" idx="5"/>
          </p:nvPr>
        </p:nvSpPr>
        <p:spPr/>
        <p:txBody>
          <a:bodyPr/>
          <a:lstStyle/>
          <a:p>
            <a:fld id="{560729CC-7D86-4A70-B7FA-080A462B94CE}" type="slidenum">
              <a:rPr lang="zh-CN" altLang="en-US" smtClean="0"/>
              <a:t>24</a:t>
            </a:fld>
            <a:endParaRPr lang="zh-CN" altLang="en-US"/>
          </a:p>
        </p:txBody>
      </p:sp>
    </p:spTree>
    <p:extLst>
      <p:ext uri="{BB962C8B-B14F-4D97-AF65-F5344CB8AC3E}">
        <p14:creationId xmlns:p14="http://schemas.microsoft.com/office/powerpoint/2010/main" val="3900504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algn="l">
              <a:spcBef>
                <a:spcPts val="0"/>
              </a:spcBef>
              <a:spcAft>
                <a:spcPts val="0"/>
              </a:spcAft>
            </a:pPr>
            <a:r>
              <a:rPr lang="en-US" altLang="zh-CN" sz="1800" b="1" i="0" spc="0" dirty="0">
                <a:solidFill>
                  <a:srgbClr val="24292F"/>
                </a:solidFill>
                <a:effectLst/>
                <a:latin typeface="Noto Sans" panose="020B0502040504020204" pitchFamily="34" charset="0"/>
              </a:rPr>
              <a:t>Unlocking Industry Pathways</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By leveraging blockchain, we can streamline the entire process from design to production. Traditionally, the fashion design and sales process involves multiple steps: designers create fashion sketches, which are then turned into sample clothes, displayed by models, and finally pre-sold to consumers. This sequence can take anywhere from several days to weeks. However, with the integration of AI-generated fashion designs and blockchain technology, the process can be made much faster and easier.</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P26:</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For instance, the new workflow can be transformed into Designers -&gt; AI Platform -&gt; Blockchain Token/Product Factory -&gt; Consumer. A consumer who buys a tokenized design can directly place an order with a manufacturing partner to produce the physical garment. This not only enhances efficiency but also ensures that the designer is credited and compensated for their work at every stage.</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This integration can also foster new business models. Designers can license their tokenized designs to multiple manufacturers, earning royalties each time a garment is produced and sold. This opens up access to high-quality designs and empowers creators to maximize the value of their intellectual property.</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Invitation to Explore Open-Designers</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Regarding our Open-Designers AI fashion generation platform, we warmly welcome anyone interested to learn more and explore its capabilities. This platform not only leverages advanced AI to generate unique fashion designs but also integrates seamlessly with blockchain technology. By tokenizing designs, we ensure verifiable ownership and enable secure, transparent transactions. We believe this powerful combination can be a valuable tool for creators looking to innovate, protect their intellectual property, and expand their reach in the fashion industry.</a:t>
            </a:r>
            <a:endParaRPr lang="en-US" altLang="zh-CN" dirty="0">
              <a:effectLst/>
            </a:endParaRPr>
          </a:p>
        </p:txBody>
      </p:sp>
      <p:sp>
        <p:nvSpPr>
          <p:cNvPr id="4" name="灯片编号占位符 3"/>
          <p:cNvSpPr>
            <a:spLocks noGrp="1"/>
          </p:cNvSpPr>
          <p:nvPr>
            <p:ph type="sldNum" sz="quarter" idx="5"/>
          </p:nvPr>
        </p:nvSpPr>
        <p:spPr/>
        <p:txBody>
          <a:bodyPr/>
          <a:lstStyle/>
          <a:p>
            <a:fld id="{560729CC-7D86-4A70-B7FA-080A462B94CE}" type="slidenum">
              <a:rPr lang="zh-CN" altLang="en-US" smtClean="0"/>
              <a:t>25</a:t>
            </a:fld>
            <a:endParaRPr lang="zh-CN" altLang="en-US"/>
          </a:p>
        </p:txBody>
      </p:sp>
    </p:spTree>
    <p:extLst>
      <p:ext uri="{BB962C8B-B14F-4D97-AF65-F5344CB8AC3E}">
        <p14:creationId xmlns:p14="http://schemas.microsoft.com/office/powerpoint/2010/main" val="3839131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algn="l">
              <a:spcBef>
                <a:spcPts val="0"/>
              </a:spcBef>
              <a:spcAft>
                <a:spcPts val="0"/>
              </a:spcAft>
            </a:pPr>
            <a:r>
              <a:rPr lang="en-US" altLang="zh-CN" sz="1800" b="1" i="0" spc="0" dirty="0">
                <a:solidFill>
                  <a:srgbClr val="24292F"/>
                </a:solidFill>
                <a:effectLst/>
                <a:latin typeface="Noto Sans" panose="020B0502040504020204" pitchFamily="34" charset="0"/>
              </a:rPr>
              <a:t>Unlocking Industry Pathways</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By leveraging blockchain, we can streamline the entire process from design to production. Traditionally, the fashion design and sales process involves multiple steps: designers create fashion sketches, which are then turned into sample clothes, displayed by models, and finally pre-sold to consumers. This sequence can take anywhere from several days to weeks. However, with the integration of AI-generated fashion designs and blockchain technology, the process can be made much faster and easier.</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P26:</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For instance, the new workflow can be transformed into Designers -&gt; AI Platform -&gt; Blockchain Token/Product Factory -&gt; Consumer. A consumer who buys a tokenized design can directly place an order with a manufacturing partner to produce the physical garment. This not only enhances efficiency but also ensures that the designer is credited and compensated for their work at every stage.</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This integration can also foster new business models. Designers can license their tokenized designs to multiple manufacturers, earning royalties each time a garment is produced and sold. This opens up access to high-quality designs and empowers creators to maximize the value of their intellectual property.</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Invitation to Explore Open-Designers</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Regarding our Open-Designers AI fashion generation platform, we warmly welcome anyone interested to learn more and explore its capabilities. This platform not only leverages advanced AI to generate unique fashion designs but also integrates seamlessly with blockchain technology. By tokenizing designs, we ensure verifiable ownership and enable secure, transparent transactions. We believe this powerful combination can be a valuable tool for creators looking to innovate, protect their intellectual property, and expand their reach in the fashion industry.</a:t>
            </a:r>
            <a:endParaRPr lang="en-US" altLang="zh-CN" dirty="0">
              <a:effectLst/>
            </a:endParaRPr>
          </a:p>
        </p:txBody>
      </p:sp>
      <p:sp>
        <p:nvSpPr>
          <p:cNvPr id="4" name="灯片编号占位符 3"/>
          <p:cNvSpPr>
            <a:spLocks noGrp="1"/>
          </p:cNvSpPr>
          <p:nvPr>
            <p:ph type="sldNum" sz="quarter" idx="5"/>
          </p:nvPr>
        </p:nvSpPr>
        <p:spPr/>
        <p:txBody>
          <a:bodyPr/>
          <a:lstStyle/>
          <a:p>
            <a:fld id="{560729CC-7D86-4A70-B7FA-080A462B94CE}" type="slidenum">
              <a:rPr lang="zh-CN" altLang="en-US" smtClean="0"/>
              <a:t>26</a:t>
            </a:fld>
            <a:endParaRPr lang="zh-CN" altLang="en-US"/>
          </a:p>
        </p:txBody>
      </p:sp>
    </p:spTree>
    <p:extLst>
      <p:ext uri="{BB962C8B-B14F-4D97-AF65-F5344CB8AC3E}">
        <p14:creationId xmlns:p14="http://schemas.microsoft.com/office/powerpoint/2010/main" val="63283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a:spcBef>
                <a:spcPts val="0"/>
              </a:spcBef>
              <a:spcAft>
                <a:spcPts val="0"/>
              </a:spcAft>
            </a:pPr>
            <a:r>
              <a:rPr lang="en-US" altLang="zh-CN" sz="1800" b="0" i="0" spc="0" dirty="0">
                <a:solidFill>
                  <a:srgbClr val="24292F"/>
                </a:solidFill>
                <a:effectLst/>
                <a:latin typeface="Noto Sans" panose="020B0502040504020204" pitchFamily="34" charset="0"/>
              </a:rPr>
              <a:t>Based on the AI fashion design we just mentioned, an important point to highlight is Real-World Asset (RWA) Tokenization. RWA offers many benefits.</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Benefits of RWA Tokenization</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Increased </a:t>
            </a:r>
            <a:r>
              <a:rPr lang="en-US" altLang="zh-CN" sz="1800" b="1" i="0" spc="0" dirty="0" err="1">
                <a:solidFill>
                  <a:srgbClr val="24292F"/>
                </a:solidFill>
                <a:effectLst/>
                <a:latin typeface="Noto Sans" panose="020B0502040504020204" pitchFamily="34" charset="0"/>
              </a:rPr>
              <a:t>Liquidity:</a:t>
            </a:r>
            <a:r>
              <a:rPr lang="en-US" altLang="zh-CN" sz="1800" b="0" i="0" spc="0" dirty="0" err="1">
                <a:solidFill>
                  <a:srgbClr val="24292F"/>
                </a:solidFill>
                <a:effectLst/>
                <a:latin typeface="Noto Sans" panose="020B0502040504020204" pitchFamily="34" charset="0"/>
              </a:rPr>
              <a:t>One</a:t>
            </a:r>
            <a:r>
              <a:rPr lang="en-US" altLang="zh-CN" sz="1800" b="0" i="0" spc="0" dirty="0">
                <a:solidFill>
                  <a:srgbClr val="24292F"/>
                </a:solidFill>
                <a:effectLst/>
                <a:latin typeface="Noto Sans" panose="020B0502040504020204" pitchFamily="34" charset="0"/>
              </a:rPr>
              <a:t> of the primary advantages is the increased liquidity. Traditionally, assets like real estate or art have been difficult to buy and sell quickly. Tokenization allows these assets to be traded more easily on blockchain marketplaces, making it simpler for investors to enter and exit positions.</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Fractional </a:t>
            </a:r>
            <a:r>
              <a:rPr lang="en-US" altLang="zh-CN" sz="1800" b="1" i="0" spc="0" dirty="0" err="1">
                <a:solidFill>
                  <a:srgbClr val="24292F"/>
                </a:solidFill>
                <a:effectLst/>
                <a:latin typeface="Noto Sans" panose="020B0502040504020204" pitchFamily="34" charset="0"/>
              </a:rPr>
              <a:t>Ownership:</a:t>
            </a:r>
            <a:r>
              <a:rPr lang="en-US" altLang="zh-CN" sz="1800" b="0" i="0" spc="0" dirty="0" err="1">
                <a:solidFill>
                  <a:srgbClr val="24292F"/>
                </a:solidFill>
                <a:effectLst/>
                <a:latin typeface="Noto Sans" panose="020B0502040504020204" pitchFamily="34" charset="0"/>
              </a:rPr>
              <a:t>Another</a:t>
            </a:r>
            <a:r>
              <a:rPr lang="en-US" altLang="zh-CN" sz="1800" b="0" i="0" spc="0" dirty="0">
                <a:solidFill>
                  <a:srgbClr val="24292F"/>
                </a:solidFill>
                <a:effectLst/>
                <a:latin typeface="Noto Sans" panose="020B0502040504020204" pitchFamily="34" charset="0"/>
              </a:rPr>
              <a:t> significant benefit is fractional ownership. High-value assets, such as a multimillion-dollar property, can be divided into smaller, more affordable units. This means that more investors can participate in owning a fraction of these valuable assets, democratizing access to investment opportunities.</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Transparency and </a:t>
            </a:r>
            <a:r>
              <a:rPr lang="en-US" altLang="zh-CN" sz="1800" b="1" i="0" spc="0" dirty="0" err="1">
                <a:solidFill>
                  <a:srgbClr val="24292F"/>
                </a:solidFill>
                <a:effectLst/>
                <a:latin typeface="Noto Sans" panose="020B0502040504020204" pitchFamily="34" charset="0"/>
              </a:rPr>
              <a:t>Security:</a:t>
            </a:r>
            <a:r>
              <a:rPr lang="en-US" altLang="zh-CN" sz="1800" b="0" i="0" spc="0" dirty="0" err="1">
                <a:solidFill>
                  <a:srgbClr val="24292F"/>
                </a:solidFill>
                <a:effectLst/>
                <a:latin typeface="Noto Sans" panose="020B0502040504020204" pitchFamily="34" charset="0"/>
              </a:rPr>
              <a:t>Blockchain</a:t>
            </a:r>
            <a:r>
              <a:rPr lang="en-US" altLang="zh-CN" sz="1800" b="0" i="0" spc="0" dirty="0">
                <a:solidFill>
                  <a:srgbClr val="24292F"/>
                </a:solidFill>
                <a:effectLst/>
                <a:latin typeface="Noto Sans" panose="020B0502040504020204" pitchFamily="34" charset="0"/>
              </a:rPr>
              <a:t> technology provides a transparent and immutable ledger. All transactions are recorded on the blockchain, ensuring that they are secure and can be verified by anyone. This level of transparency reduces the risk of fraud and increases trust among investors.</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Reduced Transaction </a:t>
            </a:r>
            <a:r>
              <a:rPr lang="en-US" altLang="zh-CN" sz="1800" b="1" i="0" spc="0" dirty="0" err="1">
                <a:solidFill>
                  <a:srgbClr val="24292F"/>
                </a:solidFill>
                <a:effectLst/>
                <a:latin typeface="Noto Sans" panose="020B0502040504020204" pitchFamily="34" charset="0"/>
              </a:rPr>
              <a:t>Costs:</a:t>
            </a:r>
            <a:r>
              <a:rPr lang="en-US" altLang="zh-CN" sz="1800" b="0" i="0" spc="0" dirty="0" err="1">
                <a:solidFill>
                  <a:srgbClr val="24292F"/>
                </a:solidFill>
                <a:effectLst/>
                <a:latin typeface="Noto Sans" panose="020B0502040504020204" pitchFamily="34" charset="0"/>
              </a:rPr>
              <a:t>By</a:t>
            </a:r>
            <a:r>
              <a:rPr lang="en-US" altLang="zh-CN" sz="1800" b="0" i="0" spc="0" dirty="0">
                <a:solidFill>
                  <a:srgbClr val="24292F"/>
                </a:solidFill>
                <a:effectLst/>
                <a:latin typeface="Noto Sans" panose="020B0502040504020204" pitchFamily="34" charset="0"/>
              </a:rPr>
              <a:t> automating processes through smart contracts, tokenization reduces the need for intermediaries. This not only speeds up transactions but also lowers the associated costs, making investments more efficient and cost-effective.</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Global Market </a:t>
            </a:r>
            <a:r>
              <a:rPr lang="en-US" altLang="zh-CN" sz="1800" b="1" i="0" spc="0" dirty="0" err="1">
                <a:solidFill>
                  <a:srgbClr val="24292F"/>
                </a:solidFill>
                <a:effectLst/>
                <a:latin typeface="Noto Sans" panose="020B0502040504020204" pitchFamily="34" charset="0"/>
              </a:rPr>
              <a:t>Access:</a:t>
            </a:r>
            <a:r>
              <a:rPr lang="en-US" altLang="zh-CN" sz="1800" b="0" i="0" spc="0" dirty="0" err="1">
                <a:solidFill>
                  <a:srgbClr val="24292F"/>
                </a:solidFill>
                <a:effectLst/>
                <a:latin typeface="Noto Sans" panose="020B0502040504020204" pitchFamily="34" charset="0"/>
              </a:rPr>
              <a:t>Finally</a:t>
            </a:r>
            <a:r>
              <a:rPr lang="en-US" altLang="zh-CN" sz="1800" b="0" i="0" spc="0" dirty="0">
                <a:solidFill>
                  <a:srgbClr val="24292F"/>
                </a:solidFill>
                <a:effectLst/>
                <a:latin typeface="Noto Sans" panose="020B0502040504020204" pitchFamily="34" charset="0"/>
              </a:rPr>
              <a:t>, tokenization enables global market access. Investors from around the world can participate in buying and selling tokens, breaking down geographical barriers and opening up new investment opportunities on a global scale.“</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How It Works</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"Now, let's take a look at how the process of RWA tokenization works.</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Asset </a:t>
            </a:r>
            <a:r>
              <a:rPr lang="en-US" altLang="zh-CN" sz="1800" b="1" i="0" spc="0" dirty="0" err="1">
                <a:solidFill>
                  <a:srgbClr val="24292F"/>
                </a:solidFill>
                <a:effectLst/>
                <a:latin typeface="Noto Sans" panose="020B0502040504020204" pitchFamily="34" charset="0"/>
              </a:rPr>
              <a:t>Identification:</a:t>
            </a:r>
            <a:r>
              <a:rPr lang="en-US" altLang="zh-CN" sz="1800" b="0" i="0" spc="0" dirty="0" err="1">
                <a:solidFill>
                  <a:srgbClr val="24292F"/>
                </a:solidFill>
                <a:effectLst/>
                <a:latin typeface="Noto Sans" panose="020B0502040504020204" pitchFamily="34" charset="0"/>
              </a:rPr>
              <a:t>The</a:t>
            </a:r>
            <a:r>
              <a:rPr lang="en-US" altLang="zh-CN" sz="1800" b="0" i="0" spc="0" dirty="0">
                <a:solidFill>
                  <a:srgbClr val="24292F"/>
                </a:solidFill>
                <a:effectLst/>
                <a:latin typeface="Noto Sans" panose="020B0502040504020204" pitchFamily="34" charset="0"/>
              </a:rPr>
              <a:t> first step is asset identification. This involves selecting a physical asset that you want to tokenize. It could be real estate, art, precious metals, or any other valuable physical asset.</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Valuation and Legal </a:t>
            </a:r>
            <a:r>
              <a:rPr lang="en-US" altLang="zh-CN" sz="1800" b="1" i="0" spc="0" dirty="0" err="1">
                <a:solidFill>
                  <a:srgbClr val="24292F"/>
                </a:solidFill>
                <a:effectLst/>
                <a:latin typeface="Noto Sans" panose="020B0502040504020204" pitchFamily="34" charset="0"/>
              </a:rPr>
              <a:t>Compliance:</a:t>
            </a:r>
            <a:r>
              <a:rPr lang="en-US" altLang="zh-CN" sz="1800" b="0" i="0" spc="0" dirty="0" err="1">
                <a:solidFill>
                  <a:srgbClr val="24292F"/>
                </a:solidFill>
                <a:effectLst/>
                <a:latin typeface="Noto Sans" panose="020B0502040504020204" pitchFamily="34" charset="0"/>
              </a:rPr>
              <a:t>Next</a:t>
            </a:r>
            <a:r>
              <a:rPr lang="en-US" altLang="zh-CN" sz="1800" b="0" i="0" spc="0" dirty="0">
                <a:solidFill>
                  <a:srgbClr val="24292F"/>
                </a:solidFill>
                <a:effectLst/>
                <a:latin typeface="Noto Sans" panose="020B0502040504020204" pitchFamily="34" charset="0"/>
              </a:rPr>
              <a:t>, it's crucial to ensure accurate valuation and regulatory compliance. This step involves assessing the value of the asset and making sure that all legal requirements are met to tokenize it.</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Token </a:t>
            </a:r>
            <a:r>
              <a:rPr lang="en-US" altLang="zh-CN" sz="1800" b="1" i="0" spc="0" dirty="0" err="1">
                <a:solidFill>
                  <a:srgbClr val="24292F"/>
                </a:solidFill>
                <a:effectLst/>
                <a:latin typeface="Noto Sans" panose="020B0502040504020204" pitchFamily="34" charset="0"/>
              </a:rPr>
              <a:t>Issuance:</a:t>
            </a:r>
            <a:r>
              <a:rPr lang="en-US" altLang="zh-CN" sz="1800" b="0" i="0" spc="0" dirty="0" err="1">
                <a:solidFill>
                  <a:srgbClr val="24292F"/>
                </a:solidFill>
                <a:effectLst/>
                <a:latin typeface="Noto Sans" panose="020B0502040504020204" pitchFamily="34" charset="0"/>
              </a:rPr>
              <a:t>Once</a:t>
            </a:r>
            <a:r>
              <a:rPr lang="en-US" altLang="zh-CN" sz="1800" b="0" i="0" spc="0" dirty="0">
                <a:solidFill>
                  <a:srgbClr val="24292F"/>
                </a:solidFill>
                <a:effectLst/>
                <a:latin typeface="Noto Sans" panose="020B0502040504020204" pitchFamily="34" charset="0"/>
              </a:rPr>
              <a:t> the asset is valued and compliant with regulations, digital tokens representing the asset are created. These tokens are essentially digital representations of the asset's ownership.</a:t>
            </a:r>
            <a:endParaRPr lang="en-US" altLang="zh-CN" dirty="0">
              <a:effectLst/>
            </a:endParaRPr>
          </a:p>
          <a:p>
            <a:pPr marL="0" algn="l">
              <a:spcBef>
                <a:spcPts val="0"/>
              </a:spcBef>
              <a:spcAft>
                <a:spcPts val="0"/>
              </a:spcAft>
            </a:pPr>
            <a:r>
              <a:rPr lang="en-US" altLang="zh-CN" sz="1800" b="1" i="0" spc="0" dirty="0">
                <a:solidFill>
                  <a:srgbClr val="24292F"/>
                </a:solidFill>
                <a:effectLst/>
                <a:latin typeface="Noto Sans" panose="020B0502040504020204" pitchFamily="34" charset="0"/>
              </a:rPr>
              <a:t>Market </a:t>
            </a:r>
            <a:r>
              <a:rPr lang="en-US" altLang="zh-CN" sz="1800" b="1" i="0" spc="0" dirty="0" err="1">
                <a:solidFill>
                  <a:srgbClr val="24292F"/>
                </a:solidFill>
                <a:effectLst/>
                <a:latin typeface="Noto Sans" panose="020B0502040504020204" pitchFamily="34" charset="0"/>
              </a:rPr>
              <a:t>Placement:</a:t>
            </a:r>
            <a:r>
              <a:rPr lang="en-US" altLang="zh-CN" sz="1800" b="0" i="0" spc="0" dirty="0" err="1">
                <a:solidFill>
                  <a:srgbClr val="24292F"/>
                </a:solidFill>
                <a:effectLst/>
                <a:latin typeface="Noto Sans" panose="020B0502040504020204" pitchFamily="34" charset="0"/>
              </a:rPr>
              <a:t>After</a:t>
            </a:r>
            <a:r>
              <a:rPr lang="en-US" altLang="zh-CN" sz="1800" b="0" i="0" spc="0" dirty="0">
                <a:solidFill>
                  <a:srgbClr val="24292F"/>
                </a:solidFill>
                <a:effectLst/>
                <a:latin typeface="Noto Sans" panose="020B0502040504020204" pitchFamily="34" charset="0"/>
              </a:rPr>
              <a:t> issuing the tokens, they are listed on a blockchain marketplace. This is where investors can discover and purchase the tokens.</a:t>
            </a:r>
            <a:endParaRPr lang="en-US" altLang="zh-CN" dirty="0">
              <a:effectLst/>
            </a:endParaRPr>
          </a:p>
          <a:p>
            <a:pPr marL="0" algn="l">
              <a:spcBef>
                <a:spcPts val="0"/>
              </a:spcBef>
              <a:spcAft>
                <a:spcPts val="0"/>
              </a:spcAft>
            </a:pPr>
            <a:r>
              <a:rPr lang="en-US" altLang="zh-CN" sz="1800" b="1" i="0" spc="0" dirty="0" err="1">
                <a:solidFill>
                  <a:srgbClr val="24292F"/>
                </a:solidFill>
                <a:effectLst/>
                <a:latin typeface="Noto Sans" panose="020B0502040504020204" pitchFamily="34" charset="0"/>
              </a:rPr>
              <a:t>Trading:</a:t>
            </a:r>
            <a:r>
              <a:rPr lang="en-US" altLang="zh-CN" sz="1800" b="0" i="0" spc="0" dirty="0" err="1">
                <a:solidFill>
                  <a:srgbClr val="24292F"/>
                </a:solidFill>
                <a:effectLst/>
                <a:latin typeface="Noto Sans" panose="020B0502040504020204" pitchFamily="34" charset="0"/>
              </a:rPr>
              <a:t>Finally</a:t>
            </a:r>
            <a:r>
              <a:rPr lang="en-US" altLang="zh-CN" sz="1800" b="0" i="0" spc="0" dirty="0">
                <a:solidFill>
                  <a:srgbClr val="24292F"/>
                </a:solidFill>
                <a:effectLst/>
                <a:latin typeface="Noto Sans" panose="020B0502040504020204" pitchFamily="34" charset="0"/>
              </a:rPr>
              <a:t>, investors can buy, sell, and trade these tokens on the blockchain marketplace. This trading activity increases the liquidity of the asset and allows for easier and more efficient transactions.</a:t>
            </a:r>
            <a:endParaRPr lang="en-US" altLang="zh-CN" dirty="0">
              <a:effectLst/>
            </a:endParaRPr>
          </a:p>
          <a:p>
            <a:pPr marL="0" algn="l">
              <a:spcBef>
                <a:spcPts val="0"/>
              </a:spcBef>
              <a:spcAft>
                <a:spcPts val="0"/>
              </a:spcAft>
            </a:pPr>
            <a:r>
              <a:rPr lang="en-US" altLang="zh-CN" sz="1800" b="0" i="0" spc="0" dirty="0">
                <a:solidFill>
                  <a:srgbClr val="24292F"/>
                </a:solidFill>
                <a:effectLst/>
                <a:latin typeface="Noto Sans" panose="020B0502040504020204" pitchFamily="34" charset="0"/>
              </a:rPr>
              <a:t>By following these steps, we can transform traditional physical assets into digital tokens, unlocking a range of benefits and new opportunities for investors."</a:t>
            </a:r>
            <a:endParaRPr lang="en-US" altLang="zh-CN" dirty="0">
              <a:effectLst/>
            </a:endParaRPr>
          </a:p>
        </p:txBody>
      </p:sp>
      <p:sp>
        <p:nvSpPr>
          <p:cNvPr id="4" name="灯片编号占位符 3"/>
          <p:cNvSpPr>
            <a:spLocks noGrp="1"/>
          </p:cNvSpPr>
          <p:nvPr>
            <p:ph type="sldNum" sz="quarter" idx="5"/>
          </p:nvPr>
        </p:nvSpPr>
        <p:spPr/>
        <p:txBody>
          <a:bodyPr/>
          <a:lstStyle/>
          <a:p>
            <a:fld id="{560729CC-7D86-4A70-B7FA-080A462B94CE}" type="slidenum">
              <a:rPr lang="zh-CN" altLang="en-US" smtClean="0"/>
              <a:t>27</a:t>
            </a:fld>
            <a:endParaRPr lang="zh-CN" altLang="en-US"/>
          </a:p>
        </p:txBody>
      </p:sp>
    </p:spTree>
    <p:extLst>
      <p:ext uri="{BB962C8B-B14F-4D97-AF65-F5344CB8AC3E}">
        <p14:creationId xmlns:p14="http://schemas.microsoft.com/office/powerpoint/2010/main" val="104071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offers standardized interfaces for minting and trading NFTs. Unlike Ethereum, Hedera includes a native royalty function that allows creators to easily configure fees and earn revenue from their NFT transactions. NFT fees on Hedera are fixed, priced in USD, and paid in HBAR, its native currency.</a:t>
            </a:r>
          </a:p>
          <a:p>
            <a:pPr algn="l"/>
            <a:r>
              <a:rPr lang="en-US" altLang="zh-CN" b="0" i="0" dirty="0">
                <a:solidFill>
                  <a:srgbClr val="24292F"/>
                </a:solidFill>
                <a:effectLst/>
                <a:latin typeface="Noto Sans" panose="020B0502040504020204" pitchFamily="34" charset="0"/>
              </a:rPr>
              <a:t>For example, creating an NFT collection on Hedera costs 1 USD in HBAR. In comparison, deploying a smart contract on Ethereum via OpenSea costs about 9.05 USD. Additionally, exchanging NFTs on Hedera costs just 0.001 USD, whereas buying an NFT on Ethereum's </a:t>
            </a:r>
            <a:r>
              <a:rPr lang="en-US" altLang="zh-CN" b="0" i="0" dirty="0" err="1">
                <a:solidFill>
                  <a:srgbClr val="24292F"/>
                </a:solidFill>
                <a:effectLst/>
                <a:latin typeface="Noto Sans" panose="020B0502040504020204" pitchFamily="34" charset="0"/>
              </a:rPr>
              <a:t>mainnet</a:t>
            </a:r>
            <a:r>
              <a:rPr lang="en-US" altLang="zh-CN" b="0" i="0" dirty="0">
                <a:solidFill>
                  <a:srgbClr val="24292F"/>
                </a:solidFill>
                <a:effectLst/>
                <a:latin typeface="Noto Sans" panose="020B0502040504020204" pitchFamily="34" charset="0"/>
              </a:rPr>
              <a:t> via OpenSea incurs a network fee of approximately 0.5 USD.</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5</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Hedera Mirror Nodes store the history of transactions that occurred on </a:t>
            </a:r>
            <a:r>
              <a:rPr lang="en-US" altLang="zh-CN" dirty="0" err="1"/>
              <a:t>mainnet</a:t>
            </a:r>
            <a:r>
              <a:rPr lang="en-US" altLang="zh-CN" dirty="0"/>
              <a:t>, </a:t>
            </a:r>
            <a:r>
              <a:rPr lang="en-US" altLang="zh-CN" dirty="0" err="1"/>
              <a:t>testnet</a:t>
            </a:r>
            <a:r>
              <a:rPr lang="en-US" altLang="zh-CN" dirty="0"/>
              <a:t>, and </a:t>
            </a:r>
            <a:r>
              <a:rPr lang="en-US" altLang="zh-CN" dirty="0" err="1"/>
              <a:t>previewnet</a:t>
            </a:r>
            <a:r>
              <a:rPr lang="en-US" altLang="zh-CN" dirty="0"/>
              <a:t>.  Each transaction generates a record that is stored in a record file.  The transaction contents can be accessed by the mirror node REST APIs. (https://docs.hedera.com/hedera/sdks-and-apis/rest-api)</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Base_url</a:t>
            </a:r>
            <a:r>
              <a:rPr lang="en-US" altLang="zh-CN" dirty="0"/>
              <a:t> +  </a:t>
            </a:r>
            <a:r>
              <a:rPr lang="en-US" altLang="zh-CN" dirty="0" err="1"/>
              <a:t>suburl</a:t>
            </a:r>
            <a:r>
              <a:rPr lang="en-US" altLang="zh-CN" dirty="0"/>
              <a:t> =  what you want </a:t>
            </a:r>
            <a:r>
              <a:rPr lang="zh-CN" altLang="en-US" dirty="0"/>
              <a:t>，</a:t>
            </a:r>
            <a:r>
              <a:rPr lang="en-US" altLang="zh-CN" dirty="0"/>
              <a:t>find the </a:t>
            </a:r>
            <a:r>
              <a:rPr lang="en-US" altLang="zh-CN" dirty="0" err="1"/>
              <a:t>mainnet</a:t>
            </a:r>
            <a:r>
              <a:rPr lang="en-US" altLang="zh-CN" dirty="0"/>
              <a:t> node as the base </a:t>
            </a:r>
            <a:r>
              <a:rPr lang="en-US" altLang="zh-CN" dirty="0" err="1"/>
              <a:t>url</a:t>
            </a:r>
            <a:r>
              <a:rPr lang="en-US" altLang="zh-CN" dirty="0"/>
              <a:t> ,and joint the  sub </a:t>
            </a:r>
            <a:r>
              <a:rPr lang="en-US" altLang="zh-CN" dirty="0" err="1"/>
              <a:t>url</a:t>
            </a:r>
            <a:r>
              <a:rPr lang="en-US" altLang="zh-CN" dirty="0"/>
              <a:t> want you want </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Get 29,011 contracts in hedera block chain, 25,811 traded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Use  token id of each contracts  to get each series number of each token id, </a:t>
            </a:r>
            <a:r>
              <a:rPr lang="zh-CN" altLang="en-US" dirty="0"/>
              <a:t>（</a:t>
            </a:r>
            <a:r>
              <a:rPr lang="en-US" altLang="zh-CN" dirty="0"/>
              <a:t>series num </a:t>
            </a:r>
            <a:r>
              <a:rPr lang="zh-CN" altLang="en-US" dirty="0"/>
              <a:t>唯一编码）跟以太坊不一样，数据层面上抽象描述</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33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Iterate over all the token and series number of  each contract  above to get the transactions (mint ,deleted , cryptos </a:t>
            </a:r>
            <a:r>
              <a:rPr lang="en-US" altLang="zh-CN" dirty="0" err="1"/>
              <a:t>transfer,cryptos</a:t>
            </a:r>
            <a:r>
              <a:rPr lang="en-US" altLang="zh-CN" dirty="0"/>
              <a:t> trades ) for each contract </a:t>
            </a:r>
          </a:p>
          <a:p>
            <a:r>
              <a:rPr lang="en-US" altLang="zh-CN" dirty="0"/>
              <a:t>Total 9 M + transactions records in hedera  up  to  2024/ 8/26</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According the ten ranking </a:t>
            </a:r>
            <a:r>
              <a:rPr lang="en-US" altLang="zh-CN" b="1" i="0" dirty="0">
                <a:solidFill>
                  <a:srgbClr val="2A2B2E"/>
                </a:solidFill>
                <a:effectLst/>
                <a:highlight>
                  <a:srgbClr val="FFFFFF"/>
                </a:highlight>
                <a:latin typeface="PingFang SC" panose="020B0400000000000000" charset="-122"/>
              </a:rPr>
              <a:t>panel</a:t>
            </a:r>
            <a:r>
              <a:rPr lang="en-US" altLang="zh-CN" dirty="0"/>
              <a:t> , </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Use  the transaction hash to  get sender and receiver details accounts detail   in the transaction </a:t>
            </a:r>
            <a:r>
              <a:rPr lang="zh-CN" altLang="en-US" dirty="0"/>
              <a:t>，</a:t>
            </a:r>
            <a:r>
              <a:rPr lang="en-US" altLang="zh-CN" dirty="0"/>
              <a:t>Get  the  Top 10 volumes contracts  detail  and to calculate the concentration index ,comparison  data  and  so on, get 516928 result rows</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60729CC-7D86-4A70-B7FA-080A462B94C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Flow chart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stands out for NFT applications and projects due to its low, fixed fees, immutable royalties, scalable transactions, and carbon-negative footprint. These features make it a unique and attractive option compared to traditional blockchain networks.</a:t>
            </a:r>
          </a:p>
          <a:p>
            <a:pPr algn="l"/>
            <a:r>
              <a:rPr lang="en-US" altLang="zh-CN" b="0" i="0" dirty="0">
                <a:solidFill>
                  <a:srgbClr val="24292F"/>
                </a:solidFill>
                <a:effectLst/>
                <a:latin typeface="Noto Sans" panose="020B0502040504020204" pitchFamily="34" charset="0"/>
              </a:rPr>
              <a:t>As of August 15, 2024, the Hedera network has seen significant activity:</a:t>
            </a:r>
          </a:p>
          <a:p>
            <a:pPr algn="l">
              <a:buFont typeface="Arial" panose="020B0604020202090204" pitchFamily="34" charset="0"/>
              <a:buChar char="•"/>
            </a:pPr>
            <a:r>
              <a:rPr lang="en-US" altLang="zh-CN" b="1" i="0" dirty="0">
                <a:solidFill>
                  <a:srgbClr val="24292F"/>
                </a:solidFill>
                <a:effectLst/>
                <a:latin typeface="Noto Sans" panose="020B0502040504020204" pitchFamily="34" charset="0"/>
              </a:rPr>
              <a:t>5,770,946 NFTs minted</a:t>
            </a:r>
            <a:endParaRPr lang="en-US" altLang="zh-CN" b="0" i="0" dirty="0">
              <a:solidFill>
                <a:srgbClr val="24292F"/>
              </a:solidFill>
              <a:effectLst/>
              <a:latin typeface="Noto Sans" panose="020B0502040504020204" pitchFamily="34" charset="0"/>
            </a:endParaRPr>
          </a:p>
          <a:p>
            <a:pPr algn="l">
              <a:buFont typeface="Arial" panose="020B0604020202090204" pitchFamily="34" charset="0"/>
              <a:buChar char="•"/>
            </a:pPr>
            <a:r>
              <a:rPr lang="en-US" altLang="zh-CN" b="1" i="0" dirty="0">
                <a:solidFill>
                  <a:srgbClr val="24292F"/>
                </a:solidFill>
                <a:effectLst/>
                <a:latin typeface="Noto Sans" panose="020B0502040504020204" pitchFamily="34" charset="0"/>
              </a:rPr>
              <a:t>5,837,419 transfers</a:t>
            </a:r>
            <a:endParaRPr lang="en-US" altLang="zh-CN" b="0" i="0" dirty="0">
              <a:solidFill>
                <a:srgbClr val="24292F"/>
              </a:solidFill>
              <a:effectLst/>
              <a:latin typeface="Noto Sans" panose="020B0502040504020204" pitchFamily="34" charset="0"/>
            </a:endParaRPr>
          </a:p>
          <a:p>
            <a:pPr algn="l">
              <a:buFont typeface="Arial" panose="020B0604020202090204" pitchFamily="34" charset="0"/>
              <a:buChar char="•"/>
            </a:pPr>
            <a:r>
              <a:rPr lang="en-US" altLang="zh-CN" b="1" i="0" dirty="0">
                <a:solidFill>
                  <a:srgbClr val="24292F"/>
                </a:solidFill>
                <a:effectLst/>
                <a:latin typeface="Noto Sans" panose="020B0502040504020204" pitchFamily="34" charset="0"/>
              </a:rPr>
              <a:t>Total estimated transaction volume: $17,638,310</a:t>
            </a:r>
          </a:p>
          <a:p>
            <a:pPr algn="l">
              <a:buFont typeface="Arial" panose="020B0604020202090204" pitchFamily="34" charset="0"/>
              <a:buChar char="•"/>
            </a:pP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The estimated market capitalization of HBAR, Hedera's native currency, is approximately $1,868,593,439.</a:t>
            </a:r>
          </a:p>
          <a:p>
            <a:pPr algn="l"/>
            <a:r>
              <a:rPr lang="en-US" altLang="zh-CN" b="0" i="0" dirty="0">
                <a:solidFill>
                  <a:srgbClr val="24292F"/>
                </a:solidFill>
                <a:effectLst/>
                <a:latin typeface="Noto Sans" panose="020B0502040504020204" pitchFamily="34" charset="0"/>
              </a:rPr>
              <a:t>Over the past thirty days, the estimated transaction volume is $69,606.3. In the past week alone, the volume was $6,376.8, although this represents a 71.5% decrease from the previous week.</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62626"/>
                </a:solidFill>
                <a:effectLst/>
                <a:highlight>
                  <a:srgbClr val="FFFFFF"/>
                </a:highlight>
                <a:latin typeface="-apple-system"/>
              </a:rPr>
              <a:t>In summary, Hedera and Ethereum focus on different aspects in their fields, reflecting their distinct design philosophies regarding transaction processing, fee structures, and account management.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38</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Achievements</a:t>
            </a:r>
            <a:r>
              <a:rPr lang="zh-CN" altLang="en-US" dirty="0"/>
              <a:t>，</a:t>
            </a:r>
            <a:r>
              <a:rPr lang="en-US" altLang="zh-CN" b="0" dirty="0">
                <a:solidFill>
                  <a:srgbClr val="CE9178"/>
                </a:solidFill>
                <a:effectLst/>
                <a:highlight>
                  <a:srgbClr val="1F1F1F"/>
                </a:highlight>
                <a:latin typeface="Consolas" panose="020B0609020204030204" pitchFamily="49" charset="0"/>
              </a:rPr>
              <a:t>https://github.com/xujiahuayz/hedera-staking.git</a:t>
            </a:r>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39</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数据对投资和监管都很重要，数据</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40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46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51</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52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Hedera stands out for NFT applications and projects due to its low, fixed fees, immutable royalties, scalable transactions, and carbon-negative footprint. These features make it a unique and attractive option compared to traditional blockchain networks.</a:t>
            </a:r>
          </a:p>
          <a:p>
            <a:pPr algn="l"/>
            <a:r>
              <a:rPr lang="en-US" altLang="zh-CN" b="0" i="0" dirty="0">
                <a:solidFill>
                  <a:srgbClr val="24292F"/>
                </a:solidFill>
                <a:effectLst/>
                <a:latin typeface="Noto Sans" panose="020B0502040504020204" pitchFamily="34" charset="0"/>
              </a:rPr>
              <a:t>As of August 15, 2024, the Hedera network has seen significant activity:</a:t>
            </a:r>
          </a:p>
          <a:p>
            <a:pPr algn="l">
              <a:buFont typeface="Arial" panose="020B0604020202090204" pitchFamily="34" charset="0"/>
              <a:buChar char="•"/>
            </a:pPr>
            <a:r>
              <a:rPr lang="en-US" altLang="zh-CN" b="1" i="0" dirty="0">
                <a:solidFill>
                  <a:srgbClr val="24292F"/>
                </a:solidFill>
                <a:effectLst/>
                <a:latin typeface="Noto Sans" panose="020B0502040504020204" pitchFamily="34" charset="0"/>
              </a:rPr>
              <a:t>5,770,946 NFTs minted</a:t>
            </a:r>
            <a:endParaRPr lang="en-US" altLang="zh-CN" b="0" i="0" dirty="0">
              <a:solidFill>
                <a:srgbClr val="24292F"/>
              </a:solidFill>
              <a:effectLst/>
              <a:latin typeface="Noto Sans" panose="020B0502040504020204" pitchFamily="34" charset="0"/>
            </a:endParaRPr>
          </a:p>
          <a:p>
            <a:pPr algn="l">
              <a:buFont typeface="Arial" panose="020B0604020202090204" pitchFamily="34" charset="0"/>
              <a:buChar char="•"/>
            </a:pPr>
            <a:r>
              <a:rPr lang="en-US" altLang="zh-CN" b="1" i="0" dirty="0">
                <a:solidFill>
                  <a:srgbClr val="24292F"/>
                </a:solidFill>
                <a:effectLst/>
                <a:latin typeface="Noto Sans" panose="020B0502040504020204" pitchFamily="34" charset="0"/>
              </a:rPr>
              <a:t>5,837,419 transfers</a:t>
            </a:r>
            <a:endParaRPr lang="en-US" altLang="zh-CN" b="0" i="0" dirty="0">
              <a:solidFill>
                <a:srgbClr val="24292F"/>
              </a:solidFill>
              <a:effectLst/>
              <a:latin typeface="Noto Sans" panose="020B0502040504020204" pitchFamily="34" charset="0"/>
            </a:endParaRPr>
          </a:p>
          <a:p>
            <a:pPr algn="l">
              <a:buFont typeface="Arial" panose="020B0604020202090204" pitchFamily="34" charset="0"/>
              <a:buChar char="•"/>
            </a:pPr>
            <a:r>
              <a:rPr lang="en-US" altLang="zh-CN" b="1" i="0" dirty="0">
                <a:solidFill>
                  <a:srgbClr val="24292F"/>
                </a:solidFill>
                <a:effectLst/>
                <a:latin typeface="Noto Sans" panose="020B0502040504020204" pitchFamily="34" charset="0"/>
              </a:rPr>
              <a:t>Total estimated transaction volume: $17,638,310</a:t>
            </a:r>
          </a:p>
          <a:p>
            <a:pPr algn="l">
              <a:buFont typeface="Arial" panose="020B0604020202090204" pitchFamily="34" charset="0"/>
              <a:buChar char="•"/>
            </a:pPr>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The estimated market capitalization of HBAR, Hedera's native currency, is approximately $1,868,593,439.</a:t>
            </a:r>
          </a:p>
          <a:p>
            <a:pPr algn="l"/>
            <a:r>
              <a:rPr lang="en-US" altLang="zh-CN" b="0" i="0" dirty="0">
                <a:solidFill>
                  <a:srgbClr val="24292F"/>
                </a:solidFill>
                <a:effectLst/>
                <a:latin typeface="Noto Sans" panose="020B0502040504020204" pitchFamily="34" charset="0"/>
              </a:rPr>
              <a:t>Over the past thirty days, the estimated transaction volume is $69,606.3. In the past week alone, the volume was $6,376.8, although this represents a 71.5% decrease from the previous week.</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Through a comprehensive review of third-party data sources, we have identified that the primary marketplaces for Hedera NFTs are </a:t>
            </a:r>
            <a:r>
              <a:rPr lang="en-US" altLang="zh-CN" b="0" i="0" dirty="0" err="1">
                <a:solidFill>
                  <a:srgbClr val="24292F"/>
                </a:solidFill>
                <a:effectLst/>
                <a:latin typeface="Noto Sans" panose="020B0502040504020204" pitchFamily="34" charset="0"/>
              </a:rPr>
              <a:t>Zuse</a:t>
            </a:r>
            <a:r>
              <a:rPr lang="en-US" altLang="zh-CN" b="0" i="0" dirty="0">
                <a:solidFill>
                  <a:srgbClr val="24292F"/>
                </a:solidFill>
                <a:effectLst/>
                <a:latin typeface="Noto Sans" panose="020B0502040504020204" pitchFamily="34" charset="0"/>
              </a:rPr>
              <a:t> Market and </a:t>
            </a:r>
            <a:r>
              <a:rPr lang="en-US" altLang="zh-CN" b="0" i="0" dirty="0" err="1">
                <a:solidFill>
                  <a:srgbClr val="24292F"/>
                </a:solidFill>
                <a:effectLst/>
                <a:latin typeface="Noto Sans" panose="020B0502040504020204" pitchFamily="34" charset="0"/>
              </a:rPr>
              <a:t>SentX</a:t>
            </a:r>
            <a:r>
              <a:rPr lang="en-US" altLang="zh-CN" b="0" i="0" dirty="0">
                <a:solidFill>
                  <a:srgbClr val="24292F"/>
                </a:solidFill>
                <a:effectLst/>
                <a:latin typeface="Noto Sans" panose="020B0502040504020204" pitchFamily="34" charset="0"/>
              </a:rPr>
              <a:t>. These platforms have emerged as central hubs for NFT trading within the Hedera ecosystem.</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Examining the nature of NFTs traded on these marketplaces, it is evident that the majority are digital collectibles. These are often valued for their uniqueness and digital scarcity rather than any intrinsic or tangible assets.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observation aligns with a growing discourse in the academic community. Some scholars have raised concerns about the speculative nature of digital collectibles, arguing that without tangible assets to underpin their value, these NFTs may be more vulnerable to market volatility and speculative bubbles.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This issue is particularly pronounced in smaller blockchain markets like Hedera, where lower liquidity and fewer participants can exacerbate these risks. This can lead to greater price instability and higher risk exposure for users.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As the Hedera NFT market continues to evolve, these factors underscore the importance of cautious engagement and thorough due diligence for both collectors and investors.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When transferring an NFT from one account to another, the sending party receives a record of fungible tokens from the receiving party, which we define as a "transaction" record. </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By analyzing Hedera's transaction data, we can gather statistics such as the total number of transactions, the total number of projects, the number of tokens traded at least once, and the number of NFTs held by addresses.</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Comparing this with Ethereum, Hedera has around 4 million transactions, which is about 10% of Ethereum's total. In terms of projects, Hedera represents 33% of Ethereum's total. Of all NFTs minted on Hedera, 50% have been traded, compared to only 11% on Ethereum.</a:t>
            </a:r>
          </a:p>
        </p:txBody>
      </p:sp>
      <p:sp>
        <p:nvSpPr>
          <p:cNvPr id="4" name="灯片编号占位符 3"/>
          <p:cNvSpPr>
            <a:spLocks noGrp="1"/>
          </p:cNvSpPr>
          <p:nvPr>
            <p:ph type="sldNum" sz="quarter" idx="5"/>
          </p:nvPr>
        </p:nvSpPr>
        <p:spPr/>
        <p:txBody>
          <a:bodyPr/>
          <a:lstStyle/>
          <a:p>
            <a:fld id="{560729CC-7D86-4A70-B7FA-080A462B94CE}" type="slidenum">
              <a:rPr lang="zh-CN" altLang="en-US" smtClean="0"/>
              <a:t>12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4292F"/>
                </a:solidFill>
                <a:effectLst/>
                <a:latin typeface="Noto Sans" panose="020B0502040504020204" pitchFamily="34" charset="0"/>
              </a:rPr>
              <a:t>For addresses holding NFTs, the average number per address on Hedera is 3.86, while on Ethereum it's 11.72. The top 10% of addresses on Hedera hold 14.48% of total NFTs, whereas on Ethereum, it's 71.65%.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4292F"/>
                </a:solidFill>
                <a:effectLst/>
                <a:latin typeface="Noto Sans" panose="020B0502040504020204" pitchFamily="34" charset="0"/>
              </a:rPr>
              <a:t>The Herfindahl-Hirschman Index (HHI) shows Hedera at 0.0004 and Ethereum at 0.0011, indicating high decentralization. However, multiple addresses might belong to the same entity, which could affect the validity of these indices.</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4292F"/>
                </a:solidFill>
                <a:effectLst/>
                <a:latin typeface="Noto Sans" panose="020B0502040504020204" pitchFamily="34" charset="0"/>
              </a:rPr>
              <a:t>By using data from DappRadar.com, we can analyze the performance of Hedera's top 10 NFT collections. This includes metrics such as price, market capitalization, transaction volume, and participant count.</a:t>
            </a:r>
          </a:p>
          <a:p>
            <a:pPr algn="l"/>
            <a:r>
              <a:rPr lang="en-US" altLang="zh-CN" b="0" i="0" dirty="0">
                <a:solidFill>
                  <a:srgbClr val="24292F"/>
                </a:solidFill>
                <a:effectLst/>
                <a:latin typeface="Noto Sans" panose="020B0502040504020204" pitchFamily="34" charset="0"/>
              </a:rPr>
              <a:t>The data reveals that Hedera's NFT market is smaller compared to mainstream markets like Ethereum and Solana. It has fewer participants and lower liquidity.</a:t>
            </a:r>
          </a:p>
          <a:p>
            <a:pPr algn="l"/>
            <a:endParaRPr lang="en-US" altLang="zh-CN" b="0" i="0" dirty="0">
              <a:solidFill>
                <a:srgbClr val="24292F"/>
              </a:solidFill>
              <a:effectLst/>
              <a:latin typeface="Noto Sans" panose="020B0502040504020204" pitchFamily="34" charset="0"/>
            </a:endParaRPr>
          </a:p>
          <a:p>
            <a:pPr algn="l"/>
            <a:r>
              <a:rPr lang="en-US" altLang="zh-CN" b="0" i="0" dirty="0">
                <a:solidFill>
                  <a:srgbClr val="24292F"/>
                </a:solidFill>
                <a:effectLst/>
                <a:latin typeface="Noto Sans" panose="020B0502040504020204" pitchFamily="34" charset="0"/>
              </a:rPr>
              <a:t>Figure illustrates that the trading volume trends of the top 10 projects on both Hedera and Ethereum are somewhat similar as the project size ranking changes. Specifically, the linear regression slope is -0.17 for Ethereum and -0.26 for Hedera.</a:t>
            </a:r>
          </a:p>
          <a:p>
            <a:endParaRPr lang="zh-CN" altLang="en-US" dirty="0"/>
          </a:p>
        </p:txBody>
      </p:sp>
      <p:sp>
        <p:nvSpPr>
          <p:cNvPr id="4" name="灯片编号占位符 3"/>
          <p:cNvSpPr>
            <a:spLocks noGrp="1"/>
          </p:cNvSpPr>
          <p:nvPr>
            <p:ph type="sldNum" sz="quarter" idx="5"/>
          </p:nvPr>
        </p:nvSpPr>
        <p:spPr/>
        <p:txBody>
          <a:bodyPr/>
          <a:lstStyle/>
          <a:p>
            <a:fld id="{560729CC-7D86-4A70-B7FA-080A462B94CE}"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dirty="0"/>
          </a:p>
        </p:txBody>
      </p:sp>
      <p:sp>
        <p:nvSpPr>
          <p:cNvPr id="2" name="标题 1"/>
          <p:cNvSpPr>
            <a:spLocks noGrp="1"/>
          </p:cNvSpPr>
          <p:nvPr>
            <p:ph type="ctrTitle" hasCustomPrompt="1"/>
          </p:nvPr>
        </p:nvSpPr>
        <p:spPr>
          <a:xfrm>
            <a:off x="660400" y="1130300"/>
            <a:ext cx="5943600" cy="2217118"/>
          </a:xfrm>
        </p:spPr>
        <p:txBody>
          <a:bodyPr anchor="b">
            <a:normAutofit/>
          </a:bodyPr>
          <a:lstStyle>
            <a:lvl1pPr algn="l">
              <a:defRPr sz="4800"/>
            </a:lvl1pPr>
          </a:lstStyle>
          <a:p>
            <a:pPr lvl="0"/>
            <a:r>
              <a:rPr lang="en-US"/>
              <a:t>Click to add title</a:t>
            </a:r>
          </a:p>
        </p:txBody>
      </p:sp>
      <p:sp>
        <p:nvSpPr>
          <p:cNvPr id="3" name="副标题 2"/>
          <p:cNvSpPr>
            <a:spLocks noGrp="1"/>
          </p:cNvSpPr>
          <p:nvPr>
            <p:ph type="subTitle" idx="1" hasCustomPrompt="1"/>
          </p:nvPr>
        </p:nvSpPr>
        <p:spPr>
          <a:xfrm>
            <a:off x="2077156" y="3483898"/>
            <a:ext cx="3523544" cy="573752"/>
          </a:xfrm>
          <a:prstGeom prst="roundRect">
            <a:avLst>
              <a:gd name="adj" fmla="val 50000"/>
            </a:avLst>
          </a:prstGeom>
          <a:solidFill>
            <a:schemeClr val="accent2"/>
          </a:solidFill>
        </p:spPr>
        <p:txBody>
          <a:bodyPr anchor="ct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矩形: 圆角 8"/>
          <p:cNvSpPr/>
          <p:nvPr/>
        </p:nvSpPr>
        <p:spPr>
          <a:xfrm>
            <a:off x="762001" y="3483898"/>
            <a:ext cx="1224843" cy="573752"/>
          </a:xfrm>
          <a:prstGeom prst="roundRect">
            <a:avLst>
              <a:gd name="adj" fmla="val 50000"/>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HKU</a:t>
            </a:r>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t>‹#›</a:t>
            </a:fld>
            <a:endParaRPr 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1500187"/>
            <a:ext cx="2836562" cy="915667"/>
          </a:xfrm>
        </p:spPr>
        <p:txBody>
          <a:bodyPr anchor="t">
            <a:normAutofit/>
          </a:bodyPr>
          <a:lstStyle>
            <a:lvl1pPr algn="r">
              <a:defRPr sz="2800"/>
            </a:lvl1pPr>
          </a:lstStyle>
          <a:p>
            <a:pPr lvl="0"/>
            <a:r>
              <a:rPr lang="en-US"/>
              <a:t>Agenda</a:t>
            </a:r>
          </a:p>
        </p:txBody>
      </p:sp>
      <p:sp>
        <p:nvSpPr>
          <p:cNvPr id="3" name="内容占位符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t>‹#›</a:t>
            </a:fld>
            <a:endParaRPr lang="en-US" dirty="0"/>
          </a:p>
        </p:txBody>
      </p:sp>
      <p:cxnSp>
        <p:nvCxnSpPr>
          <p:cNvPr id="7" name="直接连接符 6"/>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任意多边形: 形状 7"/>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任意多边形: 形状 7"/>
          <p:cNvSpPr/>
          <p:nvPr/>
        </p:nvSpPr>
        <p:spPr>
          <a:xfrm flipH="1">
            <a:off x="-156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083300" y="2115395"/>
            <a:ext cx="5435600" cy="1371600"/>
          </a:xfrm>
        </p:spPr>
        <p:txBody>
          <a:bodyPr anchor="b">
            <a:normAutofit/>
          </a:bodyPr>
          <a:lstStyle>
            <a:lvl1pPr>
              <a:defRPr sz="3600"/>
            </a:lvl1pPr>
          </a:lstStyle>
          <a:p>
            <a:pPr lvl="0"/>
            <a:r>
              <a:rPr lang="en-US"/>
              <a:t>Click to add title</a:t>
            </a:r>
          </a:p>
        </p:txBody>
      </p:sp>
      <p:sp>
        <p:nvSpPr>
          <p:cNvPr id="3" name="文本占位符 2"/>
          <p:cNvSpPr>
            <a:spLocks noGrp="1"/>
          </p:cNvSpPr>
          <p:nvPr>
            <p:ph type="body" idx="1" hasCustomPrompt="1"/>
          </p:nvPr>
        </p:nvSpPr>
        <p:spPr>
          <a:xfrm>
            <a:off x="6083300" y="3492500"/>
            <a:ext cx="5435600" cy="2743200"/>
          </a:xfrm>
        </p:spPr>
        <p:txBody>
          <a:bodyPr>
            <a:normAutofit/>
          </a:bodyPr>
          <a:lstStyle>
            <a:lvl1pPr marL="0" indent="0">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t>‹#›</a:t>
            </a:fld>
            <a:endParaRPr lang="en-US"/>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t>‹#›</a:t>
            </a:fld>
            <a:endParaRPr 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t>‹#›</a:t>
            </a:fld>
            <a:endParaRPr lang="en-US" dirty="0"/>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sp>
        <p:nvSpPr>
          <p:cNvPr id="6" name="任意多边形: 形状 5"/>
          <p:cNvSpPr/>
          <p:nvPr/>
        </p:nvSpPr>
        <p:spPr>
          <a:xfrm>
            <a:off x="25185" y="840892"/>
            <a:ext cx="12164537" cy="6017108"/>
          </a:xfrm>
          <a:custGeom>
            <a:avLst/>
            <a:gdLst>
              <a:gd name="connsiteX0" fmla="*/ 0 w 12164537"/>
              <a:gd name="connsiteY0" fmla="*/ 4385532 h 6325522"/>
              <a:gd name="connsiteX1" fmla="*/ 2275650 w 12164537"/>
              <a:gd name="connsiteY1" fmla="*/ 4259710 h 6325522"/>
              <a:gd name="connsiteX2" fmla="*/ 5400699 w 12164537"/>
              <a:gd name="connsiteY2" fmla="*/ 3787776 h 6325522"/>
              <a:gd name="connsiteX3" fmla="*/ 9846946 w 12164537"/>
              <a:gd name="connsiteY3" fmla="*/ 505416 h 6325522"/>
              <a:gd name="connsiteX4" fmla="*/ 12164537 w 12164537"/>
              <a:gd name="connsiteY4" fmla="*/ 2128 h 6325522"/>
              <a:gd name="connsiteX5" fmla="*/ 12164537 w 12164537"/>
              <a:gd name="connsiteY5" fmla="*/ 6325523 h 6325522"/>
              <a:gd name="connsiteX6" fmla="*/ 0 w 12164537"/>
              <a:gd name="connsiteY6" fmla="*/ 6325523 h 6325522"/>
              <a:gd name="connsiteX7" fmla="*/ 0 w 12164537"/>
              <a:gd name="connsiteY7" fmla="*/ 4385532 h 632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537" h="6325522">
                <a:moveTo>
                  <a:pt x="0" y="4385532"/>
                </a:moveTo>
                <a:cubicBezTo>
                  <a:pt x="0" y="4385532"/>
                  <a:pt x="1247903" y="4186280"/>
                  <a:pt x="2275650" y="4259710"/>
                </a:cubicBezTo>
                <a:cubicBezTo>
                  <a:pt x="3303398" y="4333140"/>
                  <a:pt x="4614144" y="4437924"/>
                  <a:pt x="5400699" y="3787776"/>
                </a:cubicBezTo>
                <a:cubicBezTo>
                  <a:pt x="6187254" y="3137629"/>
                  <a:pt x="7382631" y="1250031"/>
                  <a:pt x="9846946" y="505416"/>
                </a:cubicBezTo>
                <a:cubicBezTo>
                  <a:pt x="10444701" y="295713"/>
                  <a:pt x="11807974" y="-29361"/>
                  <a:pt x="12164537" y="2128"/>
                </a:cubicBezTo>
                <a:cubicBezTo>
                  <a:pt x="12164537" y="6283582"/>
                  <a:pt x="12164537" y="6325523"/>
                  <a:pt x="12164537" y="6325523"/>
                </a:cubicBezTo>
                <a:lnTo>
                  <a:pt x="0" y="6325523"/>
                </a:lnTo>
                <a:lnTo>
                  <a:pt x="0" y="4385532"/>
                </a:lnTo>
                <a:close/>
              </a:path>
            </a:pathLst>
          </a:custGeom>
          <a:gradFill>
            <a:gsLst>
              <a:gs pos="100000">
                <a:schemeClr val="accent6">
                  <a:lumMod val="20000"/>
                  <a:lumOff val="80000"/>
                  <a:alpha val="0"/>
                </a:schemeClr>
              </a:gs>
              <a:gs pos="0">
                <a:schemeClr val="accent6">
                  <a:lumMod val="20000"/>
                  <a:lumOff val="80000"/>
                  <a:alpha val="40000"/>
                </a:schemeClr>
              </a:gs>
            </a:gsLst>
            <a:lin ang="9000000" scaled="0"/>
          </a:gradFill>
          <a:ln w="13396" cap="flat">
            <a:noFill/>
            <a:prstDash val="solid"/>
            <a:miter/>
          </a:ln>
        </p:spPr>
        <p:txBody>
          <a:bodyPr rtlCol="0" anchor="ctr"/>
          <a:lstStyle/>
          <a:p>
            <a:endParaRPr lang="zh-CN" altLang="en-US"/>
          </a:p>
        </p:txBody>
      </p:sp>
      <p:sp>
        <p:nvSpPr>
          <p:cNvPr id="2" name="标题 1"/>
          <p:cNvSpPr>
            <a:spLocks noGrp="1"/>
          </p:cNvSpPr>
          <p:nvPr>
            <p:ph type="title" hasCustomPrompt="1"/>
          </p:nvPr>
        </p:nvSpPr>
        <p:spPr>
          <a:xfrm>
            <a:off x="660400" y="2057400"/>
            <a:ext cx="5682343" cy="1371600"/>
          </a:xfrm>
        </p:spPr>
        <p:txBody>
          <a:bodyPr anchor="ctr">
            <a:noAutofit/>
          </a:bodyPr>
          <a:lstStyle>
            <a:lvl1pPr>
              <a:defRPr sz="4800"/>
            </a:lvl1pPr>
          </a:lstStyle>
          <a:p>
            <a:pPr lvl="0"/>
            <a:r>
              <a:rPr lang="en-US"/>
              <a:t>Click to add title</a:t>
            </a: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t>‹#›</a:t>
            </a:fld>
            <a:endParaRPr lang="en-US"/>
          </a:p>
        </p:txBody>
      </p:sp>
      <p:pic>
        <p:nvPicPr>
          <p:cNvPr id="7" name="图片 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85176" y="301508"/>
            <a:ext cx="1846424" cy="82879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ww.hedera.com/fe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0400" y="1130300"/>
            <a:ext cx="6759576" cy="2217118"/>
          </a:xfrm>
        </p:spPr>
        <p:txBody>
          <a:bodyPr>
            <a:normAutofit fontScale="90000"/>
          </a:bodyPr>
          <a:lstStyle/>
          <a:p>
            <a:r>
              <a:rPr lang="en-US" altLang="zh-CN" dirty="0"/>
              <a:t>NFT Market Analysis: Ethereum versus Hedera</a:t>
            </a:r>
            <a:endParaRPr lang="en-US" dirty="0"/>
          </a:p>
        </p:txBody>
      </p:sp>
      <p:sp>
        <p:nvSpPr>
          <p:cNvPr id="3" name="Subtitle 2"/>
          <p:cNvSpPr>
            <a:spLocks noGrp="1"/>
          </p:cNvSpPr>
          <p:nvPr>
            <p:ph type="subTitle" idx="1"/>
          </p:nvPr>
        </p:nvSpPr>
        <p:spPr>
          <a:xfrm>
            <a:off x="2077156" y="3483898"/>
            <a:ext cx="3523544" cy="573752"/>
          </a:xfrm>
        </p:spPr>
        <p:txBody>
          <a:bodyPr>
            <a:normAutofit fontScale="82500" lnSpcReduction="10000"/>
          </a:bodyPr>
          <a:lstStyle/>
          <a:p>
            <a:r>
              <a:rPr lang="en-US" dirty="0"/>
              <a:t>DLT Foundation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Compare NFT market on Ethereum and Hedera</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10</a:t>
            </a:fld>
            <a:endParaRPr lang="en-US"/>
          </a:p>
        </p:txBody>
      </p:sp>
      <p:sp>
        <p:nvSpPr>
          <p:cNvPr id="4" name="文本框 3"/>
          <p:cNvSpPr txBox="1"/>
          <p:nvPr/>
        </p:nvSpPr>
        <p:spPr>
          <a:xfrm>
            <a:off x="660400" y="1130300"/>
            <a:ext cx="10331450" cy="2306955"/>
          </a:xfrm>
          <a:prstGeom prst="rect">
            <a:avLst/>
          </a:prstGeom>
          <a:noFill/>
        </p:spPr>
        <p:txBody>
          <a:bodyPr wrap="square" rtlCol="0">
            <a:spAutoFit/>
          </a:bodyPr>
          <a:lstStyle/>
          <a:p>
            <a:r>
              <a:rPr lang="en-US" altLang="zh-CN" b="1" i="0" dirty="0">
                <a:solidFill>
                  <a:srgbClr val="24292F"/>
                </a:solidFill>
                <a:effectLst/>
                <a:latin typeface="Noto Sans" panose="020B0502040504020204" pitchFamily="34" charset="0"/>
              </a:rPr>
              <a:t>NFT Liquidity Measures: </a:t>
            </a:r>
          </a:p>
          <a:p>
            <a:pPr indent="-285750">
              <a:buFont typeface="Arial" panose="020B0604020202090204" pitchFamily="34" charset="0"/>
              <a:buChar char="•"/>
            </a:pPr>
            <a:r>
              <a:rPr lang="en-US" altLang="zh-CN" dirty="0">
                <a:sym typeface="+mn-ea"/>
              </a:rPr>
              <a:t>1. Number of Trades  per trade: For any given token, how many addresses own this token </a:t>
            </a:r>
          </a:p>
          <a:p>
            <a:pPr indent="-285750">
              <a:buFont typeface="Arial" panose="020B0604020202090204" pitchFamily="34" charset="0"/>
              <a:buChar char="•"/>
            </a:pPr>
            <a:r>
              <a:rPr lang="en-US" altLang="zh-CN" dirty="0">
                <a:sym typeface="+mn-ea"/>
              </a:rPr>
              <a:t>2. </a:t>
            </a:r>
            <a:r>
              <a:rPr lang="en-US" altLang="zh-CN" dirty="0">
                <a:solidFill>
                  <a:srgbClr val="24292F"/>
                </a:solidFill>
                <a:effectLst/>
                <a:latin typeface="Noto Sans" panose="020B0502040504020204" pitchFamily="34" charset="0"/>
                <a:sym typeface="+mn-ea"/>
              </a:rPr>
              <a:t>Average holding period: How does it take for a token to be sold </a:t>
            </a:r>
          </a:p>
          <a:p>
            <a:pPr indent="-285750">
              <a:buFont typeface="Arial" panose="020B0604020202090204" pitchFamily="34" charset="0"/>
              <a:buChar char="•"/>
            </a:pPr>
            <a:r>
              <a:rPr lang="en-US" altLang="zh-CN" dirty="0">
                <a:solidFill>
                  <a:srgbClr val="24292F"/>
                </a:solidFill>
                <a:effectLst/>
                <a:latin typeface="Noto Sans" panose="020B0502040504020204" pitchFamily="34" charset="0"/>
                <a:sym typeface="+mn-ea"/>
              </a:rPr>
              <a:t>3. Trading Volume: Number of Tokens * Transaction Prices</a:t>
            </a:r>
            <a:endParaRPr lang="en-US" altLang="zh-CN" b="0" i="0" dirty="0">
              <a:solidFill>
                <a:srgbClr val="24292F"/>
              </a:solidFill>
              <a:effectLst/>
              <a:latin typeface="Noto Sans" panose="020B0502040504020204" pitchFamily="34" charset="0"/>
            </a:endParaRPr>
          </a:p>
          <a:p>
            <a:pPr indent="0">
              <a:buFont typeface="Arial" panose="020B0604020202090204" pitchFamily="34" charset="0"/>
              <a:buNone/>
            </a:pPr>
            <a:endParaRPr lang="en-US" altLang="zh-CN" dirty="0"/>
          </a:p>
          <a:p>
            <a:pPr indent="0">
              <a:buFont typeface="Arial" panose="020B0604020202090204" pitchFamily="34" charset="0"/>
              <a:buNone/>
            </a:pPr>
            <a:r>
              <a:rPr lang="en-US" altLang="zh-CN" b="1" i="0" dirty="0">
                <a:solidFill>
                  <a:srgbClr val="24292F"/>
                </a:solidFill>
                <a:effectLst/>
                <a:latin typeface="Noto Sans" panose="020B0502040504020204" pitchFamily="34" charset="0"/>
              </a:rPr>
              <a:t>Token Mint and Ownership Distribution</a:t>
            </a:r>
            <a:endParaRPr lang="en-US" altLang="zh-CN" b="0" i="0" dirty="0">
              <a:solidFill>
                <a:srgbClr val="24292F"/>
              </a:solidFill>
              <a:effectLst/>
              <a:latin typeface="Noto Sans" panose="020B0502040504020204" pitchFamily="34" charset="0"/>
            </a:endParaRPr>
          </a:p>
          <a:p>
            <a:pPr indent="-285750">
              <a:buFont typeface="Arial" panose="020B0604020202090204" pitchFamily="34" charset="0"/>
              <a:buChar char="•"/>
            </a:pPr>
            <a:r>
              <a:rPr lang="en-US" altLang="zh-CN" dirty="0">
                <a:sym typeface="+mn-ea"/>
              </a:rPr>
              <a:t>1. Relate Mints and Trades on Ethereum and Hedera</a:t>
            </a:r>
          </a:p>
          <a:p>
            <a:pPr indent="-285750">
              <a:buFont typeface="Arial" panose="020B0604020202090204" pitchFamily="34" charset="0"/>
              <a:buChar char="•"/>
            </a:pPr>
            <a:r>
              <a:rPr lang="en-US" altLang="zh-CN" dirty="0">
                <a:sym typeface="+mn-ea"/>
              </a:rPr>
              <a:t>2. Ownership distribution of NFTs (NFT popularity/ Issuer Cash-out/ Risk of Project Collapse)</a:t>
            </a:r>
            <a:endParaRPr lang="en-US" altLang="zh-CN" b="0" i="0" dirty="0">
              <a:solidFill>
                <a:srgbClr val="24292F"/>
              </a:solidFill>
              <a:effectLst/>
              <a:latin typeface="Noto Sans" panose="020B050204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Marketplaces Volume on the Hedera Network</a:t>
            </a:r>
          </a:p>
        </p:txBody>
      </p:sp>
      <p:sp>
        <p:nvSpPr>
          <p:cNvPr id="3" name="Slide Number Placeholder 2"/>
          <p:cNvSpPr>
            <a:spLocks noGrp="1"/>
          </p:cNvSpPr>
          <p:nvPr>
            <p:ph type="sldNum" sz="quarter" idx="12"/>
          </p:nvPr>
        </p:nvSpPr>
        <p:spPr/>
        <p:txBody>
          <a:bodyPr/>
          <a:lstStyle/>
          <a:p>
            <a:fld id="{C8BB1146-E542-4D4E-B8E9-6919A11DDD48}" type="slidenum">
              <a:rPr lang="en-US" smtClean="0"/>
              <a:t>11</a:t>
            </a:fld>
            <a:endParaRPr lang="en-US" dirty="0"/>
          </a:p>
        </p:txBody>
      </p:sp>
      <p:graphicFrame>
        <p:nvGraphicFramePr>
          <p:cNvPr id="4" name="表格 3"/>
          <p:cNvGraphicFramePr>
            <a:graphicFrameLocks noGrp="1"/>
          </p:cNvGraphicFramePr>
          <p:nvPr/>
        </p:nvGraphicFramePr>
        <p:xfrm>
          <a:off x="660400" y="1548003"/>
          <a:ext cx="10858499" cy="1021461"/>
        </p:xfrm>
        <a:graphic>
          <a:graphicData uri="http://schemas.openxmlformats.org/drawingml/2006/table">
            <a:tbl>
              <a:tblPr firstRow="1" firstCol="1" bandRow="1">
                <a:tableStyleId>{5C22544A-7EE6-4342-B048-85BDC9FD1C3A}</a:tableStyleId>
              </a:tblPr>
              <a:tblGrid>
                <a:gridCol w="1035050">
                  <a:extLst>
                    <a:ext uri="{9D8B030D-6E8A-4147-A177-3AD203B41FA5}">
                      <a16:colId xmlns:a16="http://schemas.microsoft.com/office/drawing/2014/main" val="20000"/>
                    </a:ext>
                  </a:extLst>
                </a:gridCol>
                <a:gridCol w="2562225">
                  <a:extLst>
                    <a:ext uri="{9D8B030D-6E8A-4147-A177-3AD203B41FA5}">
                      <a16:colId xmlns:a16="http://schemas.microsoft.com/office/drawing/2014/main" val="20001"/>
                    </a:ext>
                  </a:extLst>
                </a:gridCol>
                <a:gridCol w="2238375">
                  <a:extLst>
                    <a:ext uri="{9D8B030D-6E8A-4147-A177-3AD203B41FA5}">
                      <a16:colId xmlns:a16="http://schemas.microsoft.com/office/drawing/2014/main" val="20002"/>
                    </a:ext>
                  </a:extLst>
                </a:gridCol>
                <a:gridCol w="2524125">
                  <a:extLst>
                    <a:ext uri="{9D8B030D-6E8A-4147-A177-3AD203B41FA5}">
                      <a16:colId xmlns:a16="http://schemas.microsoft.com/office/drawing/2014/main" val="20003"/>
                    </a:ext>
                  </a:extLst>
                </a:gridCol>
                <a:gridCol w="1123950">
                  <a:extLst>
                    <a:ext uri="{9D8B030D-6E8A-4147-A177-3AD203B41FA5}">
                      <a16:colId xmlns:a16="http://schemas.microsoft.com/office/drawing/2014/main" val="20004"/>
                    </a:ext>
                  </a:extLst>
                </a:gridCol>
                <a:gridCol w="1374774">
                  <a:extLst>
                    <a:ext uri="{9D8B030D-6E8A-4147-A177-3AD203B41FA5}">
                      <a16:colId xmlns:a16="http://schemas.microsoft.com/office/drawing/2014/main" val="20005"/>
                    </a:ext>
                  </a:extLst>
                </a:gridCol>
              </a:tblGrid>
              <a:tr h="224409">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Market</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altLang="zh-CN" sz="1100" kern="100" dirty="0">
                          <a:effectLst/>
                        </a:rPr>
                        <a:t>Num of Traders</a:t>
                      </a:r>
                      <a:endParaRPr lang="zh-CN" alt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0"/>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Zuse Market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81.4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136.57k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11.47M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1"/>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SentX</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63.77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12.33k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80.6k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5.18M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2"/>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Hash Axis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29.44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2.51k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23.82k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641.98k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3"/>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NFTier</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7.1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a:effectLst/>
                        </a:rPr>
                        <a:t>57.94k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tc>
                  <a:txBody>
                    <a:bodyPr/>
                    <a:lstStyle/>
                    <a:p>
                      <a:pPr algn="ctr">
                        <a:lnSpc>
                          <a:spcPct val="130000"/>
                        </a:lnSpc>
                        <a:spcBef>
                          <a:spcPts val="300"/>
                        </a:spcBef>
                        <a:spcAft>
                          <a:spcPts val="300"/>
                        </a:spcAft>
                      </a:pPr>
                      <a:r>
                        <a:rPr lang="en-US" sz="1100" kern="100" dirty="0">
                          <a:effectLst/>
                        </a:rPr>
                        <a:t>340.44k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b"/>
                </a:tc>
                <a:extLst>
                  <a:ext uri="{0D108BD9-81ED-4DB2-BD59-A6C34878D82A}">
                    <a16:rowId xmlns:a16="http://schemas.microsoft.com/office/drawing/2014/main" val="10004"/>
                  </a:ext>
                </a:extLst>
              </a:tr>
            </a:tbl>
          </a:graphicData>
        </a:graphic>
      </p:graphicFrame>
      <p:sp>
        <p:nvSpPr>
          <p:cNvPr id="7" name="Rectangle 1"/>
          <p:cNvSpPr>
            <a:spLocks noChangeArrowheads="1"/>
          </p:cNvSpPr>
          <p:nvPr/>
        </p:nvSpPr>
        <p:spPr bwMode="auto">
          <a:xfrm>
            <a:off x="4334199" y="2830590"/>
            <a:ext cx="351089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503050405090304" pitchFamily="18" charset="0"/>
              </a:rPr>
              <a:t>Top 4 Marketplaces by Transaction Volume on the Hedera</a:t>
            </a:r>
          </a:p>
        </p:txBody>
      </p:sp>
      <p:graphicFrame>
        <p:nvGraphicFramePr>
          <p:cNvPr id="9" name="表格 8"/>
          <p:cNvGraphicFramePr>
            <a:graphicFrameLocks noGrp="1"/>
          </p:cNvGraphicFramePr>
          <p:nvPr/>
        </p:nvGraphicFramePr>
        <p:xfrm>
          <a:off x="666751" y="3393630"/>
          <a:ext cx="10858499" cy="2191893"/>
        </p:xfrm>
        <a:graphic>
          <a:graphicData uri="http://schemas.openxmlformats.org/drawingml/2006/table">
            <a:tbl>
              <a:tblPr firstRow="1" firstCol="1" bandRow="1">
                <a:tableStyleId>{5C22544A-7EE6-4342-B048-85BDC9FD1C3A}</a:tableStyleId>
              </a:tblPr>
              <a:tblGrid>
                <a:gridCol w="1031010">
                  <a:extLst>
                    <a:ext uri="{9D8B030D-6E8A-4147-A177-3AD203B41FA5}">
                      <a16:colId xmlns:a16="http://schemas.microsoft.com/office/drawing/2014/main" val="20000"/>
                    </a:ext>
                  </a:extLst>
                </a:gridCol>
                <a:gridCol w="2566553">
                  <a:extLst>
                    <a:ext uri="{9D8B030D-6E8A-4147-A177-3AD203B41FA5}">
                      <a16:colId xmlns:a16="http://schemas.microsoft.com/office/drawing/2014/main" val="20001"/>
                    </a:ext>
                  </a:extLst>
                </a:gridCol>
                <a:gridCol w="2237508">
                  <a:extLst>
                    <a:ext uri="{9D8B030D-6E8A-4147-A177-3AD203B41FA5}">
                      <a16:colId xmlns:a16="http://schemas.microsoft.com/office/drawing/2014/main" val="20002"/>
                    </a:ext>
                  </a:extLst>
                </a:gridCol>
                <a:gridCol w="2522682">
                  <a:extLst>
                    <a:ext uri="{9D8B030D-6E8A-4147-A177-3AD203B41FA5}">
                      <a16:colId xmlns:a16="http://schemas.microsoft.com/office/drawing/2014/main" val="20003"/>
                    </a:ext>
                  </a:extLst>
                </a:gridCol>
                <a:gridCol w="2500746">
                  <a:extLst>
                    <a:ext uri="{9D8B030D-6E8A-4147-A177-3AD203B41FA5}">
                      <a16:colId xmlns:a16="http://schemas.microsoft.com/office/drawing/2014/main" val="20004"/>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Market Name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 of Traders</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OpenSea</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967.68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3.04M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35.84B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Blur</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1830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428.63k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10.89B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LooksRare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8770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157.94k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4.86B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CryptoPunks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111780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8.85k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3.38B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X2Y2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679.95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223.05k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1.35B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Rarible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893.98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119.57k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311.92M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SuperRare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13150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244.54M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Magic Eden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3550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34.24k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238.32M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Foundation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2260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42.95k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184.03M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9"/>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Decentraland</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2150</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20.95k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166.36M</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10"/>
                  </a:ext>
                </a:extLst>
              </a:tr>
            </a:tbl>
          </a:graphicData>
        </a:graphic>
      </p:graphicFrame>
      <p:sp>
        <p:nvSpPr>
          <p:cNvPr id="12" name="Rectangle 2"/>
          <p:cNvSpPr>
            <a:spLocks noChangeArrowheads="1"/>
          </p:cNvSpPr>
          <p:nvPr/>
        </p:nvSpPr>
        <p:spPr bwMode="auto">
          <a:xfrm>
            <a:off x="4160050" y="5968428"/>
            <a:ext cx="386046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Top 10 Marketplaces by Transaction Volume on </a:t>
            </a:r>
            <a:r>
              <a:rPr kumimoji="0" lang="en-US" altLang="zh-CN" sz="1100" b="0" i="0" u="none" strike="noStrike" cap="none" normalizeH="0" baseline="0" dirty="0">
                <a:ln>
                  <a:noFill/>
                </a:ln>
                <a:solidFill>
                  <a:srgbClr val="000000"/>
                </a:solidFill>
                <a:effectLst/>
                <a:latin typeface="minorHAnsi" charset="0"/>
                <a:ea typeface="minorHAnsi" charset="0"/>
                <a:cs typeface="等线" panose="02010600030101010101" pitchFamily="2" charset="-122"/>
              </a:rPr>
              <a:t>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Mint and Trades</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12</a:t>
            </a:fld>
            <a:endParaRPr lang="en-US" dirty="0"/>
          </a:p>
        </p:txBody>
      </p:sp>
      <p:graphicFrame>
        <p:nvGraphicFramePr>
          <p:cNvPr id="12" name="表格 11"/>
          <p:cNvGraphicFramePr>
            <a:graphicFrameLocks noGrp="1"/>
          </p:cNvGraphicFramePr>
          <p:nvPr/>
        </p:nvGraphicFramePr>
        <p:xfrm>
          <a:off x="673099" y="1567762"/>
          <a:ext cx="10858501" cy="661035"/>
        </p:xfrm>
        <a:graphic>
          <a:graphicData uri="http://schemas.openxmlformats.org/drawingml/2006/table">
            <a:tbl>
              <a:tblPr firstRow="1" firstCol="1" bandRow="1">
                <a:tableStyleId>{5C22544A-7EE6-4342-B048-85BDC9FD1C3A}</a:tableStyleId>
              </a:tblPr>
              <a:tblGrid>
                <a:gridCol w="1600543">
                  <a:extLst>
                    <a:ext uri="{9D8B030D-6E8A-4147-A177-3AD203B41FA5}">
                      <a16:colId xmlns:a16="http://schemas.microsoft.com/office/drawing/2014/main" val="20000"/>
                    </a:ext>
                  </a:extLst>
                </a:gridCol>
                <a:gridCol w="2818867">
                  <a:extLst>
                    <a:ext uri="{9D8B030D-6E8A-4147-A177-3AD203B41FA5}">
                      <a16:colId xmlns:a16="http://schemas.microsoft.com/office/drawing/2014/main" val="20001"/>
                    </a:ext>
                  </a:extLst>
                </a:gridCol>
                <a:gridCol w="2818867">
                  <a:extLst>
                    <a:ext uri="{9D8B030D-6E8A-4147-A177-3AD203B41FA5}">
                      <a16:colId xmlns:a16="http://schemas.microsoft.com/office/drawing/2014/main" val="20002"/>
                    </a:ext>
                  </a:extLst>
                </a:gridCol>
                <a:gridCol w="3620224">
                  <a:extLst>
                    <a:ext uri="{9D8B030D-6E8A-4147-A177-3AD203B41FA5}">
                      <a16:colId xmlns:a16="http://schemas.microsoft.com/office/drawing/2014/main" val="20003"/>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Transactions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 Projects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NFTs</a:t>
                      </a:r>
                      <a:r>
                        <a:rPr lang="zh-CN" sz="1100" kern="100">
                          <a:effectLst/>
                        </a:rPr>
                        <a:t>（</a:t>
                      </a:r>
                      <a:r>
                        <a:rPr lang="en-US" sz="1100" kern="100">
                          <a:effectLst/>
                        </a:rPr>
                        <a:t>at least once traded</a:t>
                      </a:r>
                      <a:r>
                        <a:rPr lang="zh-CN" sz="1100" kern="100">
                          <a:effectLst/>
                        </a:rPr>
                        <a: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9525" marR="9525" marT="9525" marB="9525"/>
                </a:tc>
                <a:extLst>
                  <a:ext uri="{0D108BD9-81ED-4DB2-BD59-A6C34878D82A}">
                    <a16:rowId xmlns:a16="http://schemas.microsoft.com/office/drawing/2014/main" val="10000"/>
                  </a:ext>
                </a:extLst>
              </a:tr>
              <a:tr h="220345">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4,083,715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25,811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4,737,976 / 2,409,103</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10001"/>
                  </a:ext>
                </a:extLst>
              </a:tr>
              <a:tr h="220345">
                <a:tc>
                  <a:txBody>
                    <a:bodyPr/>
                    <a:lstStyle/>
                    <a:p>
                      <a:pPr>
                        <a:lnSpc>
                          <a:spcPct val="130000"/>
                        </a:lnSpc>
                        <a:spcBef>
                          <a:spcPts val="300"/>
                        </a:spcBef>
                        <a:spcAft>
                          <a:spcPts val="300"/>
                        </a:spcAft>
                      </a:pPr>
                      <a:r>
                        <a:rPr lang="en-US" sz="1100" kern="100" dirty="0">
                          <a:effectLst/>
                        </a:rPr>
                        <a:t>Ethereum</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46,663,817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75,389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solidFill>
                            <a:schemeClr val="dk1"/>
                          </a:solidFill>
                          <a:effectLst/>
                          <a:latin typeface="+mn-lt"/>
                          <a:ea typeface="+mn-ea"/>
                          <a:cs typeface="+mn-cs"/>
                        </a:rPr>
                        <a:t>200,055,306 / 23,975,886</a:t>
                      </a:r>
                      <a:endParaRPr lang="zh-CN" altLang="en-US" sz="1100" kern="100" dirty="0">
                        <a:solidFill>
                          <a:schemeClr val="dk1"/>
                        </a:solidFill>
                        <a:effectLst/>
                        <a:latin typeface="+mn-lt"/>
                        <a:ea typeface="+mn-ea"/>
                        <a:cs typeface="+mn-cs"/>
                      </a:endParaRPr>
                    </a:p>
                  </a:txBody>
                  <a:tcPr marL="9525" marR="9525" marT="9525" marB="9525"/>
                </a:tc>
                <a:extLst>
                  <a:ext uri="{0D108BD9-81ED-4DB2-BD59-A6C34878D82A}">
                    <a16:rowId xmlns:a16="http://schemas.microsoft.com/office/drawing/2014/main" val="10002"/>
                  </a:ext>
                </a:extLst>
              </a:tr>
            </a:tbl>
          </a:graphicData>
        </a:graphic>
      </p:graphicFrame>
      <p:sp>
        <p:nvSpPr>
          <p:cNvPr id="13" name="Rectangle 2"/>
          <p:cNvSpPr>
            <a:spLocks noChangeArrowheads="1"/>
          </p:cNvSpPr>
          <p:nvPr/>
        </p:nvSpPr>
        <p:spPr bwMode="auto">
          <a:xfrm>
            <a:off x="4685197" y="2228797"/>
            <a:ext cx="282160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Transaction Statistics in Hedera and 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pic>
        <p:nvPicPr>
          <p:cNvPr id="6150"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177" y="2815531"/>
            <a:ext cx="4139199" cy="3523913"/>
          </a:xfrm>
          <a:prstGeom prst="rect">
            <a:avLst/>
          </a:prstGeom>
          <a:noFill/>
          <a:extLst>
            <a:ext uri="{909E8E84-426E-40DD-AFC4-6F175D3DCCD1}">
              <a14:hiddenFill xmlns:a14="http://schemas.microsoft.com/office/drawing/2010/main">
                <a:solidFill>
                  <a:srgbClr val="FFFFFF"/>
                </a:solidFill>
              </a14:hiddenFill>
            </a:ext>
          </a:extLst>
        </p:spPr>
      </p:pic>
      <p:pic>
        <p:nvPicPr>
          <p:cNvPr id="6149" name="图片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603" y="2823740"/>
            <a:ext cx="4131960" cy="352391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7"/>
          <p:cNvSpPr>
            <a:spLocks noChangeArrowheads="1"/>
          </p:cNvSpPr>
          <p:nvPr/>
        </p:nvSpPr>
        <p:spPr bwMode="auto">
          <a:xfrm>
            <a:off x="2171700" y="11376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Rectangle 8"/>
          <p:cNvSpPr>
            <a:spLocks noChangeArrowheads="1"/>
          </p:cNvSpPr>
          <p:nvPr/>
        </p:nvSpPr>
        <p:spPr bwMode="auto">
          <a:xfrm>
            <a:off x="4500852" y="6278885"/>
            <a:ext cx="319029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Arial" panose="020B0604020202090204" pitchFamily="34" charset="0"/>
                <a:ea typeface="minorHAnsi"/>
                <a:cs typeface="Times New Roman" panose="02020503050405090304" pitchFamily="18" charset="0"/>
              </a:rPr>
              <a:t>Hedera and Ethereum Mint/Transaction contrast</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Ownership and Trade Data</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13</a:t>
            </a:fld>
            <a:endParaRPr lang="en-US" dirty="0"/>
          </a:p>
        </p:txBody>
      </p:sp>
      <p:graphicFrame>
        <p:nvGraphicFramePr>
          <p:cNvPr id="14" name="表格 13"/>
          <p:cNvGraphicFramePr>
            <a:graphicFrameLocks noGrp="1"/>
          </p:cNvGraphicFramePr>
          <p:nvPr/>
        </p:nvGraphicFramePr>
        <p:xfrm>
          <a:off x="669922" y="1368489"/>
          <a:ext cx="10858501" cy="661035"/>
        </p:xfrm>
        <a:graphic>
          <a:graphicData uri="http://schemas.openxmlformats.org/drawingml/2006/table">
            <a:tbl>
              <a:tblPr firstRow="1" firstCol="1" bandRow="1">
                <a:tableStyleId>{5C22544A-7EE6-4342-B048-85BDC9FD1C3A}</a:tableStyleId>
              </a:tblPr>
              <a:tblGrid>
                <a:gridCol w="1568453">
                  <a:extLst>
                    <a:ext uri="{9D8B030D-6E8A-4147-A177-3AD203B41FA5}">
                      <a16:colId xmlns:a16="http://schemas.microsoft.com/office/drawing/2014/main" val="20000"/>
                    </a:ext>
                  </a:extLst>
                </a:gridCol>
                <a:gridCol w="2850957">
                  <a:extLst>
                    <a:ext uri="{9D8B030D-6E8A-4147-A177-3AD203B41FA5}">
                      <a16:colId xmlns:a16="http://schemas.microsoft.com/office/drawing/2014/main" val="20001"/>
                    </a:ext>
                  </a:extLst>
                </a:gridCol>
                <a:gridCol w="2818867">
                  <a:extLst>
                    <a:ext uri="{9D8B030D-6E8A-4147-A177-3AD203B41FA5}">
                      <a16:colId xmlns:a16="http://schemas.microsoft.com/office/drawing/2014/main" val="20002"/>
                    </a:ext>
                  </a:extLst>
                </a:gridCol>
                <a:gridCol w="3620224">
                  <a:extLst>
                    <a:ext uri="{9D8B030D-6E8A-4147-A177-3AD203B41FA5}">
                      <a16:colId xmlns:a16="http://schemas.microsoft.com/office/drawing/2014/main" val="20003"/>
                    </a:ext>
                  </a:extLst>
                </a:gridCol>
              </a:tblGrid>
              <a:tr h="220345">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Average NFTs per Address</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Address NFT Share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Herfindahl-Hirschman Index</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9525" marR="9525" marT="9525" marB="9525"/>
                </a:tc>
                <a:extLst>
                  <a:ext uri="{0D108BD9-81ED-4DB2-BD59-A6C34878D82A}">
                    <a16:rowId xmlns:a16="http://schemas.microsoft.com/office/drawing/2014/main" val="10000"/>
                  </a:ext>
                </a:extLst>
              </a:tr>
              <a:tr h="220345">
                <a:tc>
                  <a:txBody>
                    <a:bodyPr/>
                    <a:lstStyle/>
                    <a:p>
                      <a:pPr>
                        <a:lnSpc>
                          <a:spcPct val="130000"/>
                        </a:lnSpc>
                        <a:spcBef>
                          <a:spcPts val="300"/>
                        </a:spcBef>
                        <a:spcAft>
                          <a:spcPts val="300"/>
                        </a:spcAft>
                      </a:pPr>
                      <a:r>
                        <a:rPr lang="en-US" sz="1100" kern="100" dirty="0">
                          <a:effectLst/>
                        </a:rPr>
                        <a:t>Hedera</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3.86</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71.65%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0.0011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9525" marR="9525" marT="9525" marB="9525"/>
                </a:tc>
                <a:extLst>
                  <a:ext uri="{0D108BD9-81ED-4DB2-BD59-A6C34878D82A}">
                    <a16:rowId xmlns:a16="http://schemas.microsoft.com/office/drawing/2014/main" val="10001"/>
                  </a:ext>
                </a:extLst>
              </a:tr>
              <a:tr h="220345">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11.72</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14.48%</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0.0004</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9525" marR="9525" marT="9525" marB="9525"/>
                </a:tc>
                <a:extLst>
                  <a:ext uri="{0D108BD9-81ED-4DB2-BD59-A6C34878D82A}">
                    <a16:rowId xmlns:a16="http://schemas.microsoft.com/office/drawing/2014/main" val="10002"/>
                  </a:ext>
                </a:extLst>
              </a:tr>
            </a:tbl>
          </a:graphicData>
        </a:graphic>
      </p:graphicFrame>
      <p:sp>
        <p:nvSpPr>
          <p:cNvPr id="15" name="Rectangle 3"/>
          <p:cNvSpPr>
            <a:spLocks noChangeArrowheads="1"/>
          </p:cNvSpPr>
          <p:nvPr/>
        </p:nvSpPr>
        <p:spPr bwMode="auto">
          <a:xfrm>
            <a:off x="4646690" y="2029524"/>
            <a:ext cx="290496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NFTs Holding Statistics in Hedera and 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graphicFrame>
        <p:nvGraphicFramePr>
          <p:cNvPr id="16" name="表格 15"/>
          <p:cNvGraphicFramePr>
            <a:graphicFrameLocks noGrp="1"/>
          </p:cNvGraphicFramePr>
          <p:nvPr/>
        </p:nvGraphicFramePr>
        <p:xfrm>
          <a:off x="663575" y="2369314"/>
          <a:ext cx="10864848" cy="597789"/>
        </p:xfrm>
        <a:graphic>
          <a:graphicData uri="http://schemas.openxmlformats.org/drawingml/2006/table">
            <a:tbl>
              <a:tblPr firstRow="1" firstCol="1" bandRow="1">
                <a:tableStyleId>{5C22544A-7EE6-4342-B048-85BDC9FD1C3A}</a:tableStyleId>
              </a:tblPr>
              <a:tblGrid>
                <a:gridCol w="1587499">
                  <a:extLst>
                    <a:ext uri="{9D8B030D-6E8A-4147-A177-3AD203B41FA5}">
                      <a16:colId xmlns:a16="http://schemas.microsoft.com/office/drawing/2014/main" val="20000"/>
                    </a:ext>
                  </a:extLst>
                </a:gridCol>
                <a:gridCol w="1804542">
                  <a:extLst>
                    <a:ext uri="{9D8B030D-6E8A-4147-A177-3AD203B41FA5}">
                      <a16:colId xmlns:a16="http://schemas.microsoft.com/office/drawing/2014/main" val="20001"/>
                    </a:ext>
                  </a:extLst>
                </a:gridCol>
                <a:gridCol w="1701420">
                  <a:extLst>
                    <a:ext uri="{9D8B030D-6E8A-4147-A177-3AD203B41FA5}">
                      <a16:colId xmlns:a16="http://schemas.microsoft.com/office/drawing/2014/main" val="20002"/>
                    </a:ext>
                  </a:extLst>
                </a:gridCol>
                <a:gridCol w="2148971">
                  <a:extLst>
                    <a:ext uri="{9D8B030D-6E8A-4147-A177-3AD203B41FA5}">
                      <a16:colId xmlns:a16="http://schemas.microsoft.com/office/drawing/2014/main" val="20003"/>
                    </a:ext>
                  </a:extLst>
                </a:gridCol>
                <a:gridCol w="2103377">
                  <a:extLst>
                    <a:ext uri="{9D8B030D-6E8A-4147-A177-3AD203B41FA5}">
                      <a16:colId xmlns:a16="http://schemas.microsoft.com/office/drawing/2014/main" val="20004"/>
                    </a:ext>
                  </a:extLst>
                </a:gridCol>
                <a:gridCol w="1519039">
                  <a:extLst>
                    <a:ext uri="{9D8B030D-6E8A-4147-A177-3AD203B41FA5}">
                      <a16:colId xmlns:a16="http://schemas.microsoft.com/office/drawing/2014/main" val="20005"/>
                    </a:ext>
                  </a:extLst>
                </a:gridCol>
              </a:tblGrid>
              <a:tr h="0">
                <a:tc>
                  <a:txBody>
                    <a:bodyPr/>
                    <a:lstStyle/>
                    <a:p>
                      <a:pPr>
                        <a:lnSpc>
                          <a:spcPct val="130000"/>
                        </a:lnSpc>
                        <a:spcBef>
                          <a:spcPts val="300"/>
                        </a:spcBef>
                        <a:spcAft>
                          <a:spcPts val="300"/>
                        </a:spcAft>
                      </a:pPr>
                      <a:r>
                        <a:rPr lang="en-US" sz="1100" kern="100">
                          <a:effectLst/>
                        </a:rPr>
                        <a:t>Chain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num=2</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a:t>
                      </a:r>
                      <a:r>
                        <a:rPr lang="zh-CN" sz="1100" kern="100">
                          <a:effectLst/>
                        </a:rPr>
                        <a:t>≤</a:t>
                      </a:r>
                      <a:r>
                        <a:rPr lang="en-US" sz="1100" kern="100">
                          <a:effectLst/>
                        </a:rPr>
                        <a:t>num</a:t>
                      </a:r>
                      <a:r>
                        <a:rPr lang="zh-CN" sz="1100" kern="100">
                          <a:effectLst/>
                        </a:rPr>
                        <a:t>≤</a:t>
                      </a: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10&lt; num</a:t>
                      </a:r>
                      <a:r>
                        <a:rPr lang="zh-CN" sz="1100" kern="100">
                          <a:effectLst/>
                        </a:rPr>
                        <a:t>≤</a:t>
                      </a: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100&lt;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0">
                <a:tc>
                  <a:txBody>
                    <a:bodyPr/>
                    <a:lstStyle/>
                    <a:p>
                      <a:pPr>
                        <a:lnSpc>
                          <a:spcPct val="130000"/>
                        </a:lnSpc>
                        <a:spcBef>
                          <a:spcPts val="300"/>
                        </a:spcBef>
                        <a:spcAft>
                          <a:spcPts val="300"/>
                        </a:spcAft>
                      </a:pPr>
                      <a:r>
                        <a:rPr lang="en-US" sz="1100" kern="100">
                          <a:effectLst/>
                        </a:rPr>
                        <a:t>Hedera</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67.1141%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18.2404%</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14.2389%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0.4038%</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0.0028%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0">
                <a:tc>
                  <a:txBody>
                    <a:bodyPr/>
                    <a:lstStyle/>
                    <a:p>
                      <a:pPr>
                        <a:lnSpc>
                          <a:spcPct val="130000"/>
                        </a:lnSpc>
                        <a:spcBef>
                          <a:spcPts val="300"/>
                        </a:spcBef>
                        <a:spcAft>
                          <a:spcPts val="300"/>
                        </a:spcAft>
                      </a:pPr>
                      <a:r>
                        <a:rPr lang="en-US" sz="1100" kern="100">
                          <a:effectLst/>
                        </a:rPr>
                        <a:t>Ethereum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59.7041%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21.5892%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18.0776%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0.6110%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0.0180%</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
        <p:nvSpPr>
          <p:cNvPr id="17" name="Rectangle 4"/>
          <p:cNvSpPr>
            <a:spLocks noChangeArrowheads="1"/>
          </p:cNvSpPr>
          <p:nvPr/>
        </p:nvSpPr>
        <p:spPr bwMode="auto">
          <a:xfrm>
            <a:off x="4217118" y="2967103"/>
            <a:ext cx="37577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NFTs Transaction Count Probability in Hedera and 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
        <p:nvSpPr>
          <p:cNvPr id="4" name="Rectangle 2"/>
          <p:cNvSpPr>
            <a:spLocks noChangeArrowheads="1"/>
          </p:cNvSpPr>
          <p:nvPr/>
        </p:nvSpPr>
        <p:spPr bwMode="auto">
          <a:xfrm>
            <a:off x="2270125" y="2170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193" name="图片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868" y="3306893"/>
            <a:ext cx="4881563" cy="31518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874078" y="6408770"/>
            <a:ext cx="444384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Arial" panose="020B0604020202090204" pitchFamily="34" charset="0"/>
                <a:ea typeface="minorHAnsi"/>
                <a:cs typeface="Times New Roman" panose="02020503050405090304" pitchFamily="18" charset="0"/>
              </a:rPr>
              <a:t>Hedera and Ethereum Single Token Transaction Count Probability</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 NFT Projects by Transaction Volume on Hedera</a:t>
            </a:r>
          </a:p>
        </p:txBody>
      </p:sp>
      <p:sp>
        <p:nvSpPr>
          <p:cNvPr id="3" name="Slide Number Placeholder 2"/>
          <p:cNvSpPr>
            <a:spLocks noGrp="1"/>
          </p:cNvSpPr>
          <p:nvPr>
            <p:ph type="sldNum" sz="quarter" idx="12"/>
          </p:nvPr>
        </p:nvSpPr>
        <p:spPr/>
        <p:txBody>
          <a:bodyPr/>
          <a:lstStyle/>
          <a:p>
            <a:fld id="{C8BB1146-E542-4D4E-B8E9-6919A11DDD48}" type="slidenum">
              <a:rPr lang="en-US" smtClean="0"/>
              <a:t>14</a:t>
            </a:fld>
            <a:endParaRPr lang="en-US" dirty="0"/>
          </a:p>
        </p:txBody>
      </p:sp>
      <p:graphicFrame>
        <p:nvGraphicFramePr>
          <p:cNvPr id="5" name="表格 4"/>
          <p:cNvGraphicFramePr>
            <a:graphicFrameLocks noGrp="1"/>
          </p:cNvGraphicFramePr>
          <p:nvPr/>
        </p:nvGraphicFramePr>
        <p:xfrm>
          <a:off x="751364" y="1307071"/>
          <a:ext cx="10767534" cy="2191893"/>
        </p:xfrm>
        <a:graphic>
          <a:graphicData uri="http://schemas.openxmlformats.org/drawingml/2006/table">
            <a:tbl>
              <a:tblPr firstRow="1" firstCol="1" bandRow="1">
                <a:tableStyleId>{5C22544A-7EE6-4342-B048-85BDC9FD1C3A}</a:tableStyleId>
              </a:tblPr>
              <a:tblGrid>
                <a:gridCol w="816671">
                  <a:extLst>
                    <a:ext uri="{9D8B030D-6E8A-4147-A177-3AD203B41FA5}">
                      <a16:colId xmlns:a16="http://schemas.microsoft.com/office/drawing/2014/main" val="20000"/>
                    </a:ext>
                  </a:extLst>
                </a:gridCol>
                <a:gridCol w="4250530">
                  <a:extLst>
                    <a:ext uri="{9D8B030D-6E8A-4147-A177-3AD203B41FA5}">
                      <a16:colId xmlns:a16="http://schemas.microsoft.com/office/drawing/2014/main" val="20001"/>
                    </a:ext>
                  </a:extLst>
                </a:gridCol>
                <a:gridCol w="1656046">
                  <a:extLst>
                    <a:ext uri="{9D8B030D-6E8A-4147-A177-3AD203B41FA5}">
                      <a16:colId xmlns:a16="http://schemas.microsoft.com/office/drawing/2014/main" val="20002"/>
                    </a:ext>
                  </a:extLst>
                </a:gridCol>
                <a:gridCol w="1528991">
                  <a:extLst>
                    <a:ext uri="{9D8B030D-6E8A-4147-A177-3AD203B41FA5}">
                      <a16:colId xmlns:a16="http://schemas.microsoft.com/office/drawing/2014/main" val="20003"/>
                    </a:ext>
                  </a:extLst>
                </a:gridCol>
                <a:gridCol w="1320099">
                  <a:extLst>
                    <a:ext uri="{9D8B030D-6E8A-4147-A177-3AD203B41FA5}">
                      <a16:colId xmlns:a16="http://schemas.microsoft.com/office/drawing/2014/main" val="20004"/>
                    </a:ext>
                  </a:extLst>
                </a:gridCol>
                <a:gridCol w="1195197">
                  <a:extLst>
                    <a:ext uri="{9D8B030D-6E8A-4147-A177-3AD203B41FA5}">
                      <a16:colId xmlns:a16="http://schemas.microsoft.com/office/drawing/2014/main" val="20005"/>
                    </a:ext>
                  </a:extLst>
                </a:gridCol>
              </a:tblGrid>
              <a:tr h="196157">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Project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0"/>
                  </a:ext>
                </a:extLst>
              </a:tr>
              <a:tr h="196157">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$406.57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$1.77M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1"/>
                  </a:ext>
                </a:extLst>
              </a:tr>
              <a:tr h="196157">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Earthlings.land</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$305.18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$1.63M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3.92k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15.28k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2"/>
                  </a:ext>
                </a:extLst>
              </a:tr>
              <a:tr h="196157">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$249.66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$1.39M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3"/>
                  </a:ext>
                </a:extLst>
              </a:tr>
              <a:tr h="196157">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$193.44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$441.12k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1.06k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1.86k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4"/>
                  </a:ext>
                </a:extLst>
              </a:tr>
              <a:tr h="196157">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$467.11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$285.34k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516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5"/>
                  </a:ext>
                </a:extLst>
              </a:tr>
              <a:tr h="196157">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$578.52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$259.93k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455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6"/>
                  </a:ext>
                </a:extLst>
              </a:tr>
              <a:tr h="196157">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$88.51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$251.35k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506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7"/>
                  </a:ext>
                </a:extLst>
              </a:tr>
              <a:tr h="196157">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Creamies Collection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$254.34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$235.29k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468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985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8"/>
                  </a:ext>
                </a:extLst>
              </a:tr>
              <a:tr h="196157">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$23.30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$227.1k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5.86k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14.43k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09"/>
                  </a:ext>
                </a:extLst>
              </a:tr>
              <a:tr h="196157">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Koala Klub Gen 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$186.02</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$218.15k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a:effectLst/>
                        </a:rPr>
                        <a:t>624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tc>
                  <a:txBody>
                    <a:bodyPr/>
                    <a:lstStyle/>
                    <a:p>
                      <a:pPr algn="ctr">
                        <a:lnSpc>
                          <a:spcPct val="130000"/>
                        </a:lnSpc>
                        <a:spcBef>
                          <a:spcPts val="300"/>
                        </a:spcBef>
                        <a:spcAft>
                          <a:spcPts val="300"/>
                        </a:spcAft>
                      </a:pPr>
                      <a:r>
                        <a:rPr lang="en-US" sz="1100" kern="100" dirty="0">
                          <a:effectLst/>
                        </a:rPr>
                        <a:t>1.02k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7512" marR="67512" marT="0" marB="0" anchor="ctr"/>
                </a:tc>
                <a:extLst>
                  <a:ext uri="{0D108BD9-81ED-4DB2-BD59-A6C34878D82A}">
                    <a16:rowId xmlns:a16="http://schemas.microsoft.com/office/drawing/2014/main" val="10010"/>
                  </a:ext>
                </a:extLst>
              </a:tr>
            </a:tbl>
          </a:graphicData>
        </a:graphic>
      </p:graphicFrame>
      <p:graphicFrame>
        <p:nvGraphicFramePr>
          <p:cNvPr id="6" name="表格 5"/>
          <p:cNvGraphicFramePr>
            <a:graphicFrameLocks noGrp="1"/>
          </p:cNvGraphicFramePr>
          <p:nvPr/>
        </p:nvGraphicFramePr>
        <p:xfrm>
          <a:off x="751366" y="4055359"/>
          <a:ext cx="10767533" cy="2191893"/>
        </p:xfrm>
        <a:graphic>
          <a:graphicData uri="http://schemas.openxmlformats.org/drawingml/2006/table">
            <a:tbl>
              <a:tblPr firstRow="1" firstCol="1" bandRow="1">
                <a:tableStyleId>{5C22544A-7EE6-4342-B048-85BDC9FD1C3A}</a:tableStyleId>
              </a:tblPr>
              <a:tblGrid>
                <a:gridCol w="807075">
                  <a:extLst>
                    <a:ext uri="{9D8B030D-6E8A-4147-A177-3AD203B41FA5}">
                      <a16:colId xmlns:a16="http://schemas.microsoft.com/office/drawing/2014/main" val="20000"/>
                    </a:ext>
                  </a:extLst>
                </a:gridCol>
                <a:gridCol w="4260064">
                  <a:extLst>
                    <a:ext uri="{9D8B030D-6E8A-4147-A177-3AD203B41FA5}">
                      <a16:colId xmlns:a16="http://schemas.microsoft.com/office/drawing/2014/main" val="20001"/>
                    </a:ext>
                  </a:extLst>
                </a:gridCol>
                <a:gridCol w="1631105">
                  <a:extLst>
                    <a:ext uri="{9D8B030D-6E8A-4147-A177-3AD203B41FA5}">
                      <a16:colId xmlns:a16="http://schemas.microsoft.com/office/drawing/2014/main" val="20002"/>
                    </a:ext>
                  </a:extLst>
                </a:gridCol>
                <a:gridCol w="1544753">
                  <a:extLst>
                    <a:ext uri="{9D8B030D-6E8A-4147-A177-3AD203B41FA5}">
                      <a16:colId xmlns:a16="http://schemas.microsoft.com/office/drawing/2014/main" val="20003"/>
                    </a:ext>
                  </a:extLst>
                </a:gridCol>
                <a:gridCol w="1333669">
                  <a:extLst>
                    <a:ext uri="{9D8B030D-6E8A-4147-A177-3AD203B41FA5}">
                      <a16:colId xmlns:a16="http://schemas.microsoft.com/office/drawing/2014/main" val="20004"/>
                    </a:ext>
                  </a:extLst>
                </a:gridCol>
                <a:gridCol w="1190867">
                  <a:extLst>
                    <a:ext uri="{9D8B030D-6E8A-4147-A177-3AD203B41FA5}">
                      <a16:colId xmlns:a16="http://schemas.microsoft.com/office/drawing/2014/main" val="20005"/>
                    </a:ext>
                  </a:extLst>
                </a:gridCol>
              </a:tblGrid>
              <a:tr h="180975">
                <a:tc>
                  <a:txBody>
                    <a:bodyPr/>
                    <a:lstStyle/>
                    <a:p>
                      <a:pPr algn="ctr">
                        <a:lnSpc>
                          <a:spcPct val="130000"/>
                        </a:lnSpc>
                        <a:spcBef>
                          <a:spcPts val="300"/>
                        </a:spcBef>
                        <a:spcAft>
                          <a:spcPts val="300"/>
                        </a:spcAft>
                      </a:pPr>
                      <a:r>
                        <a:rPr lang="en-US" sz="1100" kern="100">
                          <a:effectLst/>
                        </a:rPr>
                        <a:t>Rank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Collection Name</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Avg. Price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Volume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Traders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Sales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180975">
                <a:tc>
                  <a:txBody>
                    <a:bodyPr/>
                    <a:lstStyle/>
                    <a:p>
                      <a:pPr algn="ctr">
                        <a:lnSpc>
                          <a:spcPct val="130000"/>
                        </a:lnSpc>
                        <a:spcBef>
                          <a:spcPts val="300"/>
                        </a:spcBef>
                        <a:spcAft>
                          <a:spcPts val="300"/>
                        </a:spcAft>
                      </a:pPr>
                      <a:r>
                        <a:rPr lang="en-US" sz="1100" kern="100">
                          <a:effectLst/>
                        </a:rPr>
                        <a:t>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Bored Ape Yacht Club</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$108.23k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19.99k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58.87k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180975">
                <a:tc>
                  <a:txBody>
                    <a:bodyPr/>
                    <a:lstStyle/>
                    <a:p>
                      <a:pPr algn="ctr">
                        <a:lnSpc>
                          <a:spcPct val="130000"/>
                        </a:lnSpc>
                        <a:spcBef>
                          <a:spcPts val="300"/>
                        </a:spcBef>
                        <a:spcAft>
                          <a:spcPts val="300"/>
                        </a:spcAft>
                      </a:pPr>
                      <a:r>
                        <a:rPr lang="en-US" sz="1100" kern="100">
                          <a:effectLst/>
                        </a:rPr>
                        <a:t>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err="1">
                          <a:effectLst/>
                        </a:rPr>
                        <a:t>CryptoPunks</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$109.34k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9.33k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30.32k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180975">
                <a:tc>
                  <a:txBody>
                    <a:bodyPr/>
                    <a:lstStyle/>
                    <a:p>
                      <a:pPr algn="ctr">
                        <a:lnSpc>
                          <a:spcPct val="130000"/>
                        </a:lnSpc>
                        <a:spcBef>
                          <a:spcPts val="300"/>
                        </a:spcBef>
                        <a:spcAft>
                          <a:spcPts val="300"/>
                        </a:spcAft>
                      </a:pPr>
                      <a:r>
                        <a:rPr lang="en-US" sz="1100" kern="100">
                          <a:effectLst/>
                        </a:rPr>
                        <a:t>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$3.07B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42.56k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147.41k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180975">
                <a:tc>
                  <a:txBody>
                    <a:bodyPr/>
                    <a:lstStyle/>
                    <a:p>
                      <a:pPr algn="ctr">
                        <a:lnSpc>
                          <a:spcPct val="130000"/>
                        </a:lnSpc>
                        <a:spcBef>
                          <a:spcPts val="300"/>
                        </a:spcBef>
                        <a:spcAft>
                          <a:spcPts val="300"/>
                        </a:spcAft>
                      </a:pPr>
                      <a:r>
                        <a:rPr lang="en-US" sz="1100" kern="100">
                          <a:effectLst/>
                        </a:rPr>
                        <a:t>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Azuki</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$22.38k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$1.98B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97.56k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180975">
                <a:tc>
                  <a:txBody>
                    <a:bodyPr/>
                    <a:lstStyle/>
                    <a:p>
                      <a:pPr algn="ctr">
                        <a:lnSpc>
                          <a:spcPct val="130000"/>
                        </a:lnSpc>
                        <a:spcBef>
                          <a:spcPts val="300"/>
                        </a:spcBef>
                        <a:spcAft>
                          <a:spcPts val="300"/>
                        </a:spcAft>
                      </a:pPr>
                      <a:r>
                        <a:rPr lang="en-US" sz="1100" kern="100">
                          <a:effectLst/>
                        </a:rPr>
                        <a:t>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Meebits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$22.74k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$1.57B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18.87k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51.12k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180975">
                <a:tc>
                  <a:txBody>
                    <a:bodyPr/>
                    <a:lstStyle/>
                    <a:p>
                      <a:pPr algn="ctr">
                        <a:lnSpc>
                          <a:spcPct val="130000"/>
                        </a:lnSpc>
                        <a:spcBef>
                          <a:spcPts val="300"/>
                        </a:spcBef>
                        <a:spcAft>
                          <a:spcPts val="300"/>
                        </a:spcAft>
                      </a:pPr>
                      <a:r>
                        <a:rPr lang="en-US" sz="1100" kern="100">
                          <a:effectLst/>
                        </a:rPr>
                        <a:t>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Art Blocks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$3.89k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$1.47B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62.86k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273.79k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180975">
                <a:tc>
                  <a:txBody>
                    <a:bodyPr/>
                    <a:lstStyle/>
                    <a:p>
                      <a:pPr algn="ctr">
                        <a:lnSpc>
                          <a:spcPct val="130000"/>
                        </a:lnSpc>
                        <a:spcBef>
                          <a:spcPts val="300"/>
                        </a:spcBef>
                        <a:spcAft>
                          <a:spcPts val="300"/>
                        </a:spcAft>
                      </a:pPr>
                      <a:r>
                        <a:rPr lang="en-US" sz="1100" kern="100">
                          <a:effectLst/>
                        </a:rPr>
                        <a:t>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Otherdeed for Otherside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$4.51k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$1.46B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59.3k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217.45k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180975">
                <a:tc>
                  <a:txBody>
                    <a:bodyPr/>
                    <a:lstStyle/>
                    <a:p>
                      <a:pPr algn="ctr">
                        <a:lnSpc>
                          <a:spcPct val="130000"/>
                        </a:lnSpc>
                        <a:spcBef>
                          <a:spcPts val="300"/>
                        </a:spcBef>
                        <a:spcAft>
                          <a:spcPts val="300"/>
                        </a:spcAft>
                      </a:pPr>
                      <a:r>
                        <a:rPr lang="en-US" sz="1100" kern="100">
                          <a:effectLst/>
                        </a:rPr>
                        <a:t>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Terraform by Mathcastles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$27.03k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$1.29B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35.48k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r h="180975">
                <a:tc>
                  <a:txBody>
                    <a:bodyPr/>
                    <a:lstStyle/>
                    <a:p>
                      <a:pPr algn="ctr">
                        <a:lnSpc>
                          <a:spcPct val="130000"/>
                        </a:lnSpc>
                        <a:spcBef>
                          <a:spcPts val="300"/>
                        </a:spcBef>
                        <a:spcAft>
                          <a:spcPts val="300"/>
                        </a:spcAft>
                      </a:pPr>
                      <a:r>
                        <a:rPr lang="en-US" sz="1100" kern="100">
                          <a:effectLst/>
                        </a:rPr>
                        <a:t>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CLONE X - X TAKASHI MURAKAMI</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$12.79k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$1.03B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26.43k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80.66k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9"/>
                  </a:ext>
                </a:extLst>
              </a:tr>
              <a:tr h="180975">
                <a:tc>
                  <a:txBody>
                    <a:bodyPr/>
                    <a:lstStyle/>
                    <a:p>
                      <a:pPr algn="ctr">
                        <a:lnSpc>
                          <a:spcPct val="130000"/>
                        </a:lnSpc>
                        <a:spcBef>
                          <a:spcPts val="300"/>
                        </a:spcBef>
                        <a:spcAft>
                          <a:spcPts val="300"/>
                        </a:spcAft>
                      </a:pPr>
                      <a:r>
                        <a:rPr lang="en-US" sz="1100" kern="100">
                          <a:effectLst/>
                        </a:rPr>
                        <a:t>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$10.85k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$1.01B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a:effectLst/>
                        </a:rPr>
                        <a:t>23.28k</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1100" kern="100" dirty="0">
                          <a:effectLst/>
                        </a:rPr>
                        <a:t>94.68k</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10"/>
                  </a:ext>
                </a:extLst>
              </a:tr>
            </a:tbl>
          </a:graphicData>
        </a:graphic>
      </p:graphicFrame>
      <p:sp>
        <p:nvSpPr>
          <p:cNvPr id="8" name="文本框 7"/>
          <p:cNvSpPr txBox="1"/>
          <p:nvPr/>
        </p:nvSpPr>
        <p:spPr>
          <a:xfrm>
            <a:off x="3275012" y="3476736"/>
            <a:ext cx="5629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defRPr lang="en-US"/>
            </a:defPPr>
            <a:lvl1pPr marR="0" lvl="0" indent="0" algn="ctr" eaLnBrk="0" fontAlgn="base" hangingPunct="0">
              <a:lnSpc>
                <a:spcPct val="100000"/>
              </a:lnSpc>
              <a:spcBef>
                <a:spcPct val="0"/>
              </a:spcBef>
              <a:spcAft>
                <a:spcPct val="0"/>
              </a:spcAft>
              <a:buClrTx/>
              <a:buSzTx/>
              <a:buFontTx/>
              <a:buNone/>
              <a:defRPr kumimoji="0" sz="1100" b="0" i="0" u="none" strike="noStrike" cap="none" normalizeH="0" baseline="0">
                <a:ln>
                  <a:noFill/>
                </a:ln>
                <a:solidFill>
                  <a:srgbClr val="333333"/>
                </a:solidFill>
                <a:effectLst/>
                <a:latin typeface="Arial" panose="020B0604020202090204" pitchFamily="34" charset="0"/>
                <a:ea typeface="minorHAnsi"/>
                <a:cs typeface="Times New Roman" panose="02020503050405090304" pitchFamily="18" charset="0"/>
              </a:defRPr>
            </a:lvl1pPr>
          </a:lstStyle>
          <a:p>
            <a:r>
              <a:rPr lang="en-US" altLang="zh-CN" dirty="0"/>
              <a:t>Top 10 NFT Projects by Transaction Volume on the Hedera</a:t>
            </a:r>
            <a:endParaRPr lang="zh-CN" altLang="en-US" dirty="0"/>
          </a:p>
        </p:txBody>
      </p:sp>
      <p:sp>
        <p:nvSpPr>
          <p:cNvPr id="10" name="文本框 9"/>
          <p:cNvSpPr txBox="1"/>
          <p:nvPr/>
        </p:nvSpPr>
        <p:spPr>
          <a:xfrm>
            <a:off x="3275012" y="6225024"/>
            <a:ext cx="55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defPPr>
              <a:defRPr lang="en-US"/>
            </a:defPPr>
            <a:lvl1pPr marR="0" lvl="0" indent="0" algn="ctr" eaLnBrk="0" fontAlgn="base" hangingPunct="0">
              <a:lnSpc>
                <a:spcPct val="100000"/>
              </a:lnSpc>
              <a:spcBef>
                <a:spcPct val="0"/>
              </a:spcBef>
              <a:spcAft>
                <a:spcPct val="0"/>
              </a:spcAft>
              <a:buClrTx/>
              <a:buSzTx/>
              <a:buFontTx/>
              <a:buNone/>
              <a:defRPr kumimoji="0" sz="1100" b="0" i="0" u="none" strike="noStrike" cap="none" normalizeH="0" baseline="0">
                <a:ln>
                  <a:noFill/>
                </a:ln>
                <a:solidFill>
                  <a:srgbClr val="333333"/>
                </a:solidFill>
                <a:effectLst/>
                <a:latin typeface="Arial" panose="020B0604020202090204" pitchFamily="34" charset="0"/>
                <a:ea typeface="minorHAnsi"/>
                <a:cs typeface="Times New Roman" panose="02020503050405090304" pitchFamily="18" charset="0"/>
              </a:defRPr>
            </a:lvl1pPr>
          </a:lstStyle>
          <a:p>
            <a:r>
              <a:rPr lang="en-US" altLang="zh-CN" dirty="0"/>
              <a:t>Top 10 NFT Projects by Transaction Volume on Ethereum</a:t>
            </a:r>
            <a:endParaRPr lang="zh-CN" altLang="en-US"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27433" y="1117356"/>
            <a:ext cx="6916261" cy="556612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Average Holding Period on the Hedera Network</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15</a:t>
            </a:fld>
            <a:endParaRPr lang="en-US"/>
          </a:p>
        </p:txBody>
      </p:sp>
      <p:graphicFrame>
        <p:nvGraphicFramePr>
          <p:cNvPr id="13" name="表格 12"/>
          <p:cNvGraphicFramePr>
            <a:graphicFrameLocks noGrp="1"/>
          </p:cNvGraphicFramePr>
          <p:nvPr/>
        </p:nvGraphicFramePr>
        <p:xfrm>
          <a:off x="660400" y="1832752"/>
          <a:ext cx="10858500" cy="3192495"/>
        </p:xfrm>
        <a:graphic>
          <a:graphicData uri="http://schemas.openxmlformats.org/drawingml/2006/table">
            <a:tbl>
              <a:tblPr firstRow="1" firstCol="1" bandRow="1">
                <a:tableStyleId>{5C22544A-7EE6-4342-B048-85BDC9FD1C3A}</a:tableStyleId>
              </a:tblPr>
              <a:tblGrid>
                <a:gridCol w="1444181">
                  <a:extLst>
                    <a:ext uri="{9D8B030D-6E8A-4147-A177-3AD203B41FA5}">
                      <a16:colId xmlns:a16="http://schemas.microsoft.com/office/drawing/2014/main" val="20000"/>
                    </a:ext>
                  </a:extLst>
                </a:gridCol>
                <a:gridCol w="992467">
                  <a:extLst>
                    <a:ext uri="{9D8B030D-6E8A-4147-A177-3AD203B41FA5}">
                      <a16:colId xmlns:a16="http://schemas.microsoft.com/office/drawing/2014/main" val="20001"/>
                    </a:ext>
                  </a:extLst>
                </a:gridCol>
                <a:gridCol w="992467">
                  <a:extLst>
                    <a:ext uri="{9D8B030D-6E8A-4147-A177-3AD203B41FA5}">
                      <a16:colId xmlns:a16="http://schemas.microsoft.com/office/drawing/2014/main" val="20002"/>
                    </a:ext>
                  </a:extLst>
                </a:gridCol>
                <a:gridCol w="1109739">
                  <a:extLst>
                    <a:ext uri="{9D8B030D-6E8A-4147-A177-3AD203B41FA5}">
                      <a16:colId xmlns:a16="http://schemas.microsoft.com/office/drawing/2014/main" val="20003"/>
                    </a:ext>
                  </a:extLst>
                </a:gridCol>
                <a:gridCol w="1120597">
                  <a:extLst>
                    <a:ext uri="{9D8B030D-6E8A-4147-A177-3AD203B41FA5}">
                      <a16:colId xmlns:a16="http://schemas.microsoft.com/office/drawing/2014/main" val="20004"/>
                    </a:ext>
                  </a:extLst>
                </a:gridCol>
                <a:gridCol w="1155344">
                  <a:extLst>
                    <a:ext uri="{9D8B030D-6E8A-4147-A177-3AD203B41FA5}">
                      <a16:colId xmlns:a16="http://schemas.microsoft.com/office/drawing/2014/main" val="20005"/>
                    </a:ext>
                  </a:extLst>
                </a:gridCol>
                <a:gridCol w="1020699">
                  <a:extLst>
                    <a:ext uri="{9D8B030D-6E8A-4147-A177-3AD203B41FA5}">
                      <a16:colId xmlns:a16="http://schemas.microsoft.com/office/drawing/2014/main" val="20006"/>
                    </a:ext>
                  </a:extLst>
                </a:gridCol>
                <a:gridCol w="1020699">
                  <a:extLst>
                    <a:ext uri="{9D8B030D-6E8A-4147-A177-3AD203B41FA5}">
                      <a16:colId xmlns:a16="http://schemas.microsoft.com/office/drawing/2014/main" val="20007"/>
                    </a:ext>
                  </a:extLst>
                </a:gridCol>
                <a:gridCol w="1020699">
                  <a:extLst>
                    <a:ext uri="{9D8B030D-6E8A-4147-A177-3AD203B41FA5}">
                      <a16:colId xmlns:a16="http://schemas.microsoft.com/office/drawing/2014/main" val="20008"/>
                    </a:ext>
                  </a:extLst>
                </a:gridCol>
                <a:gridCol w="981608">
                  <a:extLst>
                    <a:ext uri="{9D8B030D-6E8A-4147-A177-3AD203B41FA5}">
                      <a16:colId xmlns:a16="http://schemas.microsoft.com/office/drawing/2014/main" val="20009"/>
                    </a:ext>
                  </a:extLst>
                </a:gridCol>
              </a:tblGrid>
              <a:tr h="312325">
                <a:tc>
                  <a:txBody>
                    <a:bodyPr/>
                    <a:lstStyle/>
                    <a:p>
                      <a:pPr algn="ctr">
                        <a:lnSpc>
                          <a:spcPct val="130000"/>
                        </a:lnSpc>
                        <a:spcBef>
                          <a:spcPts val="300"/>
                        </a:spcBef>
                        <a:spcAft>
                          <a:spcPts val="300"/>
                        </a:spcAft>
                      </a:pPr>
                      <a:r>
                        <a:rPr lang="en-US" sz="900" kern="100">
                          <a:effectLst/>
                        </a:rPr>
                        <a:t>Project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Mean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Median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Standard Deviation of Transfer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dirty="0">
                          <a:effectLst/>
                        </a:rPr>
                        <a:t>Minimum Transfer Time</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Maximum Transfer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25%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50%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75%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ctr">
                        <a:lnSpc>
                          <a:spcPct val="130000"/>
                        </a:lnSpc>
                        <a:spcBef>
                          <a:spcPts val="300"/>
                        </a:spcBef>
                        <a:spcAft>
                          <a:spcPts val="300"/>
                        </a:spcAft>
                      </a:pPr>
                      <a:r>
                        <a:rPr lang="en-US" sz="900" kern="100">
                          <a:effectLst/>
                        </a:rPr>
                        <a:t>Total Transfer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214630">
                <a:tc>
                  <a:txBody>
                    <a:bodyPr/>
                    <a:lstStyle/>
                    <a:p>
                      <a:pPr>
                        <a:lnSpc>
                          <a:spcPct val="130000"/>
                        </a:lnSpc>
                        <a:spcBef>
                          <a:spcPts val="300"/>
                        </a:spcBef>
                        <a:spcAft>
                          <a:spcPts val="300"/>
                        </a:spcAft>
                      </a:pPr>
                      <a:r>
                        <a:rPr lang="en-US" sz="10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63.92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114.13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788.60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0.35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9.46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77.71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nSpc>
                          <a:spcPct val="130000"/>
                        </a:lnSpc>
                        <a:spcBef>
                          <a:spcPts val="300"/>
                        </a:spcBef>
                        <a:spcAft>
                          <a:spcPts val="300"/>
                        </a:spcAft>
                      </a:pPr>
                      <a:r>
                        <a:rPr lang="en-US" sz="1000" kern="100">
                          <a:effectLst/>
                        </a:rPr>
                        <a:t>63.92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1"/>
                  </a:ext>
                </a:extLst>
              </a:tr>
              <a:tr h="214630">
                <a:tc>
                  <a:txBody>
                    <a:bodyPr/>
                    <a:lstStyle/>
                    <a:p>
                      <a:pPr>
                        <a:lnSpc>
                          <a:spcPct val="130000"/>
                        </a:lnSpc>
                        <a:spcBef>
                          <a:spcPts val="300"/>
                        </a:spcBef>
                        <a:spcAft>
                          <a:spcPts val="300"/>
                        </a:spcAft>
                      </a:pPr>
                      <a:r>
                        <a:rPr lang="en-US" sz="1000" kern="100">
                          <a:effectLst/>
                        </a:rPr>
                        <a:t>Koala Klub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24.74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64.72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692.10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1.92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20.69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669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224155">
                <a:tc>
                  <a:txBody>
                    <a:bodyPr/>
                    <a:lstStyle/>
                    <a:p>
                      <a:pPr>
                        <a:lnSpc>
                          <a:spcPct val="130000"/>
                        </a:lnSpc>
                        <a:spcBef>
                          <a:spcPts val="300"/>
                        </a:spcBef>
                        <a:spcAft>
                          <a:spcPts val="300"/>
                        </a:spcAft>
                      </a:pPr>
                      <a:r>
                        <a:rPr lang="en-US" sz="1000" kern="100">
                          <a:effectLst/>
                        </a:rPr>
                        <a:t>Warsome Wizards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47.20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95.63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759.62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1.69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32.82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26067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224155">
                <a:tc>
                  <a:txBody>
                    <a:bodyPr/>
                    <a:lstStyle/>
                    <a:p>
                      <a:pPr>
                        <a:lnSpc>
                          <a:spcPct val="130000"/>
                        </a:lnSpc>
                        <a:spcBef>
                          <a:spcPts val="300"/>
                        </a:spcBef>
                        <a:spcAft>
                          <a:spcPts val="300"/>
                        </a:spcAft>
                      </a:pPr>
                      <a:r>
                        <a:rPr lang="en-US" sz="1000" kern="100">
                          <a:effectLst/>
                        </a:rPr>
                        <a:t>Golden Banana Coin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77.21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129.83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721.56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1.27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83.94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214630">
                <a:tc>
                  <a:txBody>
                    <a:bodyPr/>
                    <a:lstStyle/>
                    <a:p>
                      <a:pPr>
                        <a:lnSpc>
                          <a:spcPct val="130000"/>
                        </a:lnSpc>
                        <a:spcBef>
                          <a:spcPts val="300"/>
                        </a:spcBef>
                        <a:spcAft>
                          <a:spcPts val="300"/>
                        </a:spcAft>
                      </a:pPr>
                      <a:r>
                        <a:rPr lang="en-US" sz="1000" kern="100">
                          <a:effectLst/>
                        </a:rPr>
                        <a:t>HANGRY BARBOONS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70.73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119.36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681.13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0.65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7.78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87.43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15879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259366">
                <a:tc>
                  <a:txBody>
                    <a:bodyPr/>
                    <a:lstStyle/>
                    <a:p>
                      <a:pPr>
                        <a:lnSpc>
                          <a:spcPct val="130000"/>
                        </a:lnSpc>
                        <a:spcBef>
                          <a:spcPts val="300"/>
                        </a:spcBef>
                        <a:spcAft>
                          <a:spcPts val="300"/>
                        </a:spcAft>
                      </a:pPr>
                      <a:r>
                        <a:rPr lang="en-US" sz="1000" kern="100" dirty="0">
                          <a:effectLst/>
                        </a:rPr>
                        <a:t>Hotdog Hustle</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59.37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0.46 </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113.03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567.43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0.46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44.13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333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233680">
                <a:tc>
                  <a:txBody>
                    <a:bodyPr/>
                    <a:lstStyle/>
                    <a:p>
                      <a:pPr>
                        <a:lnSpc>
                          <a:spcPct val="130000"/>
                        </a:lnSpc>
                        <a:spcBef>
                          <a:spcPts val="300"/>
                        </a:spcBef>
                        <a:spcAft>
                          <a:spcPts val="300"/>
                        </a:spcAft>
                      </a:pPr>
                      <a:r>
                        <a:rPr lang="en-US" sz="1000" kern="100">
                          <a:effectLst/>
                        </a:rPr>
                        <a:t>HGraph Punks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31.37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83.23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959.32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0.39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2.60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28.18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3247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224155">
                <a:tc>
                  <a:txBody>
                    <a:bodyPr/>
                    <a:lstStyle/>
                    <a:p>
                      <a:pPr>
                        <a:lnSpc>
                          <a:spcPct val="130000"/>
                        </a:lnSpc>
                        <a:spcBef>
                          <a:spcPts val="300"/>
                        </a:spcBef>
                        <a:spcAft>
                          <a:spcPts val="300"/>
                        </a:spcAft>
                      </a:pPr>
                      <a:r>
                        <a:rPr lang="en-US" sz="10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49.05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105.23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&lt;0.01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802.06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0.04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3.04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39.89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17019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r h="224155">
                <a:tc>
                  <a:txBody>
                    <a:bodyPr/>
                    <a:lstStyle/>
                    <a:p>
                      <a:pPr>
                        <a:lnSpc>
                          <a:spcPct val="130000"/>
                        </a:lnSpc>
                        <a:spcBef>
                          <a:spcPts val="300"/>
                        </a:spcBef>
                        <a:spcAft>
                          <a:spcPts val="300"/>
                        </a:spcAft>
                      </a:pPr>
                      <a:r>
                        <a:rPr lang="en-US" sz="1000" kern="100">
                          <a:effectLst/>
                        </a:rPr>
                        <a:t>HashPack Special Collection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68.14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92.52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&lt;0.01 </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491.98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0.58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28.84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104.18 </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dirty="0">
                          <a:effectLst/>
                        </a:rPr>
                        <a:t>37284</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9"/>
                  </a:ext>
                </a:extLst>
              </a:tr>
            </a:tbl>
          </a:graphicData>
        </a:graphic>
      </p:graphicFrame>
      <p:sp>
        <p:nvSpPr>
          <p:cNvPr id="14" name="Rectangle 3"/>
          <p:cNvSpPr>
            <a:spLocks noChangeArrowheads="1"/>
          </p:cNvSpPr>
          <p:nvPr/>
        </p:nvSpPr>
        <p:spPr bwMode="auto">
          <a:xfrm>
            <a:off x="4444746" y="5025247"/>
            <a:ext cx="330250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zh-CN" sz="1100" dirty="0">
                <a:solidFill>
                  <a:srgbClr val="333333"/>
                </a:solidFill>
                <a:latin typeface="minorHAnsi" charset="0"/>
                <a:ea typeface="minorHAnsi" charset="0"/>
                <a:cs typeface="Times New Roman" panose="02020503050405090304" pitchFamily="18" charset="0"/>
              </a:rPr>
              <a:t>NFT</a:t>
            </a: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 Projects by Average Holding Period on the Hedera</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Average Holding Period on the Ethereum Network</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16</a:t>
            </a:fld>
            <a:endParaRPr lang="en-US"/>
          </a:p>
        </p:txBody>
      </p:sp>
      <p:graphicFrame>
        <p:nvGraphicFramePr>
          <p:cNvPr id="15" name="表格 14"/>
          <p:cNvGraphicFramePr>
            <a:graphicFrameLocks noGrp="1"/>
          </p:cNvGraphicFramePr>
          <p:nvPr/>
        </p:nvGraphicFramePr>
        <p:xfrm>
          <a:off x="666750" y="2118741"/>
          <a:ext cx="10858500" cy="2620518"/>
        </p:xfrm>
        <a:graphic>
          <a:graphicData uri="http://schemas.openxmlformats.org/drawingml/2006/table">
            <a:tbl>
              <a:tblPr firstRow="1" firstCol="1" bandRow="1">
                <a:tableStyleId>{5C22544A-7EE6-4342-B048-85BDC9FD1C3A}</a:tableStyleId>
              </a:tblPr>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gridCol w="1085850">
                  <a:extLst>
                    <a:ext uri="{9D8B030D-6E8A-4147-A177-3AD203B41FA5}">
                      <a16:colId xmlns:a16="http://schemas.microsoft.com/office/drawing/2014/main" val="20004"/>
                    </a:ext>
                  </a:extLst>
                </a:gridCol>
                <a:gridCol w="1085850">
                  <a:extLst>
                    <a:ext uri="{9D8B030D-6E8A-4147-A177-3AD203B41FA5}">
                      <a16:colId xmlns:a16="http://schemas.microsoft.com/office/drawing/2014/main" val="20005"/>
                    </a:ext>
                  </a:extLst>
                </a:gridCol>
                <a:gridCol w="1085850">
                  <a:extLst>
                    <a:ext uri="{9D8B030D-6E8A-4147-A177-3AD203B41FA5}">
                      <a16:colId xmlns:a16="http://schemas.microsoft.com/office/drawing/2014/main" val="20006"/>
                    </a:ext>
                  </a:extLst>
                </a:gridCol>
                <a:gridCol w="1085850">
                  <a:extLst>
                    <a:ext uri="{9D8B030D-6E8A-4147-A177-3AD203B41FA5}">
                      <a16:colId xmlns:a16="http://schemas.microsoft.com/office/drawing/2014/main" val="20007"/>
                    </a:ext>
                  </a:extLst>
                </a:gridCol>
                <a:gridCol w="1085850">
                  <a:extLst>
                    <a:ext uri="{9D8B030D-6E8A-4147-A177-3AD203B41FA5}">
                      <a16:colId xmlns:a16="http://schemas.microsoft.com/office/drawing/2014/main" val="20008"/>
                    </a:ext>
                  </a:extLst>
                </a:gridCol>
                <a:gridCol w="1085850">
                  <a:extLst>
                    <a:ext uri="{9D8B030D-6E8A-4147-A177-3AD203B41FA5}">
                      <a16:colId xmlns:a16="http://schemas.microsoft.com/office/drawing/2014/main" val="20009"/>
                    </a:ext>
                  </a:extLst>
                </a:gridCol>
              </a:tblGrid>
              <a:tr h="180975">
                <a:tc>
                  <a:txBody>
                    <a:bodyPr/>
                    <a:lstStyle/>
                    <a:p>
                      <a:pPr>
                        <a:lnSpc>
                          <a:spcPct val="130000"/>
                        </a:lnSpc>
                        <a:spcBef>
                          <a:spcPts val="300"/>
                        </a:spcBef>
                        <a:spcAft>
                          <a:spcPts val="300"/>
                        </a:spcAft>
                      </a:pPr>
                      <a:r>
                        <a:rPr lang="en-US" sz="1000" kern="100">
                          <a:effectLst/>
                        </a:rPr>
                        <a:t>Collection Name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Mean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Median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Standard Deviation of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Minimum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Maximum Gap Time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25%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50%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75% Quantile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000" kern="100">
                          <a:effectLst/>
                        </a:rPr>
                        <a:t>Total Transfer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180975">
                <a:tc>
                  <a:txBody>
                    <a:bodyPr/>
                    <a:lstStyle/>
                    <a:p>
                      <a:pPr>
                        <a:lnSpc>
                          <a:spcPct val="130000"/>
                        </a:lnSpc>
                        <a:spcBef>
                          <a:spcPts val="300"/>
                        </a:spcBef>
                        <a:spcAft>
                          <a:spcPts val="300"/>
                        </a:spcAft>
                      </a:pPr>
                      <a:r>
                        <a:rPr lang="en-US" sz="1000" kern="100">
                          <a:effectLst/>
                        </a:rPr>
                        <a:t>Pudgy Penguins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57.46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144.94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1122.46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0.28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2.87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25.37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72260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1"/>
                  </a:ext>
                </a:extLst>
              </a:tr>
              <a:tr h="180975">
                <a:tc>
                  <a:txBody>
                    <a:bodyPr/>
                    <a:lstStyle/>
                    <a:p>
                      <a:pPr>
                        <a:lnSpc>
                          <a:spcPct val="130000"/>
                        </a:lnSpc>
                        <a:spcBef>
                          <a:spcPts val="300"/>
                        </a:spcBef>
                        <a:spcAft>
                          <a:spcPts val="300"/>
                        </a:spcAft>
                      </a:pPr>
                      <a:r>
                        <a:rPr lang="en-US" sz="1000" kern="100">
                          <a:effectLst/>
                        </a:rPr>
                        <a:t>Mutant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42.62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119.81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1098.73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16.40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119646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2"/>
                  </a:ext>
                </a:extLst>
              </a:tr>
              <a:tr h="180975">
                <a:tc>
                  <a:txBody>
                    <a:bodyPr/>
                    <a:lstStyle/>
                    <a:p>
                      <a:pPr>
                        <a:lnSpc>
                          <a:spcPct val="130000"/>
                        </a:lnSpc>
                        <a:spcBef>
                          <a:spcPts val="300"/>
                        </a:spcBef>
                        <a:spcAft>
                          <a:spcPts val="300"/>
                        </a:spcAft>
                      </a:pPr>
                      <a:r>
                        <a:rPr lang="en-US" sz="1000" kern="100">
                          <a:effectLst/>
                        </a:rPr>
                        <a:t>Azuki</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40.67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111.38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953.39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78528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3"/>
                  </a:ext>
                </a:extLst>
              </a:tr>
              <a:tr h="180975">
                <a:tc>
                  <a:txBody>
                    <a:bodyPr/>
                    <a:lstStyle/>
                    <a:p>
                      <a:pPr>
                        <a:lnSpc>
                          <a:spcPct val="130000"/>
                        </a:lnSpc>
                        <a:spcBef>
                          <a:spcPts val="300"/>
                        </a:spcBef>
                        <a:spcAft>
                          <a:spcPts val="300"/>
                        </a:spcAft>
                      </a:pPr>
                      <a:r>
                        <a:rPr lang="en-US" sz="1000" kern="100">
                          <a:effectLst/>
                        </a:rPr>
                        <a:t>Doodles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49.71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127.81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&lt;0.01</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1049.43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26.51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57666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4"/>
                  </a:ext>
                </a:extLst>
              </a:tr>
              <a:tr h="180975">
                <a:tc>
                  <a:txBody>
                    <a:bodyPr/>
                    <a:lstStyle/>
                    <a:p>
                      <a:pPr>
                        <a:lnSpc>
                          <a:spcPct val="130000"/>
                        </a:lnSpc>
                        <a:spcBef>
                          <a:spcPts val="300"/>
                        </a:spcBef>
                        <a:spcAft>
                          <a:spcPts val="300"/>
                        </a:spcAft>
                      </a:pPr>
                      <a:r>
                        <a:rPr lang="en-US" sz="1000" kern="100">
                          <a:effectLst/>
                        </a:rPr>
                        <a:t>Bored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80.41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186.25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1215.59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0.40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5.02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49.50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45512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5"/>
                  </a:ext>
                </a:extLst>
              </a:tr>
              <a:tr h="180975">
                <a:tc>
                  <a:txBody>
                    <a:bodyPr/>
                    <a:lstStyle/>
                    <a:p>
                      <a:pPr>
                        <a:lnSpc>
                          <a:spcPct val="130000"/>
                        </a:lnSpc>
                        <a:spcBef>
                          <a:spcPts val="300"/>
                        </a:spcBef>
                        <a:spcAft>
                          <a:spcPts val="300"/>
                        </a:spcAft>
                      </a:pPr>
                      <a:r>
                        <a:rPr lang="en-US" sz="1000" kern="100">
                          <a:effectLst/>
                        </a:rPr>
                        <a:t>CloneX</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42.13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116.08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990.45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0.92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16.89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68163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6"/>
                  </a:ext>
                </a:extLst>
              </a:tr>
              <a:tr h="180975">
                <a:tc>
                  <a:txBody>
                    <a:bodyPr/>
                    <a:lstStyle/>
                    <a:p>
                      <a:pPr>
                        <a:lnSpc>
                          <a:spcPct val="130000"/>
                        </a:lnSpc>
                        <a:spcBef>
                          <a:spcPts val="300"/>
                        </a:spcBef>
                        <a:spcAft>
                          <a:spcPts val="300"/>
                        </a:spcAft>
                      </a:pPr>
                      <a:r>
                        <a:rPr lang="en-US" sz="1000" kern="100">
                          <a:effectLst/>
                        </a:rPr>
                        <a:t>The Otherside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31.71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90.04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857.65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8.54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150170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7"/>
                  </a:ext>
                </a:extLst>
              </a:tr>
              <a:tr h="180975">
                <a:tc>
                  <a:txBody>
                    <a:bodyPr/>
                    <a:lstStyle/>
                    <a:p>
                      <a:pPr>
                        <a:lnSpc>
                          <a:spcPct val="130000"/>
                        </a:lnSpc>
                        <a:spcBef>
                          <a:spcPts val="300"/>
                        </a:spcBef>
                        <a:spcAft>
                          <a:spcPts val="300"/>
                        </a:spcAft>
                      </a:pPr>
                      <a:r>
                        <a:rPr lang="en-US" sz="1000" kern="100">
                          <a:effectLst/>
                        </a:rPr>
                        <a:t>Beanz</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30.61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83.04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&lt;0.01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gn="just">
                        <a:lnSpc>
                          <a:spcPct val="130000"/>
                        </a:lnSpc>
                        <a:spcBef>
                          <a:spcPts val="300"/>
                        </a:spcBef>
                        <a:spcAft>
                          <a:spcPts val="300"/>
                        </a:spcAft>
                      </a:pPr>
                      <a:r>
                        <a:rPr lang="en-US" sz="1000" kern="100">
                          <a:effectLst/>
                        </a:rPr>
                        <a:t>882.50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0.16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1.32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a:effectLst/>
                        </a:rPr>
                        <a:t>14.69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tc>
                  <a:txBody>
                    <a:bodyPr/>
                    <a:lstStyle/>
                    <a:p>
                      <a:pPr algn="just">
                        <a:lnSpc>
                          <a:spcPct val="130000"/>
                        </a:lnSpc>
                        <a:spcBef>
                          <a:spcPts val="300"/>
                        </a:spcBef>
                        <a:spcAft>
                          <a:spcPts val="300"/>
                        </a:spcAft>
                      </a:pPr>
                      <a:r>
                        <a:rPr lang="en-US" sz="1000" kern="100" dirty="0">
                          <a:effectLst/>
                        </a:rPr>
                        <a:t>119710</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16" name="Rectangle 4"/>
          <p:cNvSpPr>
            <a:spLocks noChangeArrowheads="1"/>
          </p:cNvSpPr>
          <p:nvPr/>
        </p:nvSpPr>
        <p:spPr bwMode="auto">
          <a:xfrm>
            <a:off x="4483218" y="4739259"/>
            <a:ext cx="322556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503050405090304" pitchFamily="18" charset="0"/>
              </a:rPr>
              <a:t>NFT Projects by Average Holding Period on Ethereum</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pic>
        <p:nvPicPr>
          <p:cNvPr id="4"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219" y="1221739"/>
            <a:ext cx="7788369" cy="4994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17</a:t>
            </a:fld>
            <a:endParaRPr lang="en-US"/>
          </a:p>
        </p:txBody>
      </p:sp>
      <p:graphicFrame>
        <p:nvGraphicFramePr>
          <p:cNvPr id="5" name="表格 4"/>
          <p:cNvGraphicFramePr>
            <a:graphicFrameLocks noGrp="1"/>
          </p:cNvGraphicFramePr>
          <p:nvPr/>
        </p:nvGraphicFramePr>
        <p:xfrm>
          <a:off x="666750" y="1363032"/>
          <a:ext cx="10858500" cy="262064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gridCol w="1809750">
                  <a:extLst>
                    <a:ext uri="{9D8B030D-6E8A-4147-A177-3AD203B41FA5}">
                      <a16:colId xmlns:a16="http://schemas.microsoft.com/office/drawing/2014/main" val="20005"/>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220345">
                <a:tc>
                  <a:txBody>
                    <a:bodyPr/>
                    <a:lstStyle/>
                    <a:p>
                      <a:pPr>
                        <a:lnSpc>
                          <a:spcPct val="130000"/>
                        </a:lnSpc>
                        <a:spcBef>
                          <a:spcPts val="300"/>
                        </a:spcBef>
                        <a:spcAft>
                          <a:spcPts val="300"/>
                        </a:spcAft>
                      </a:pPr>
                      <a:r>
                        <a:rPr lang="en-US" sz="1100" kern="100">
                          <a:effectLst/>
                        </a:rPr>
                        <a:t>Creamies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593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1111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220345">
                <a:tc>
                  <a:txBody>
                    <a:bodyPr/>
                    <a:lstStyle/>
                    <a:p>
                      <a:pPr>
                        <a:lnSpc>
                          <a:spcPct val="130000"/>
                        </a:lnSpc>
                        <a:spcBef>
                          <a:spcPts val="300"/>
                        </a:spcBef>
                        <a:spcAft>
                          <a:spcPts val="300"/>
                        </a:spcAft>
                      </a:pPr>
                      <a:r>
                        <a:rPr lang="en-US" sz="1100" kern="100">
                          <a:effectLst/>
                        </a:rPr>
                        <a:t>Dead Pixels Ghost Pass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319</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799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220345">
                <a:tc>
                  <a:txBody>
                    <a:bodyPr/>
                    <a:lstStyle/>
                    <a:p>
                      <a:pPr>
                        <a:lnSpc>
                          <a:spcPct val="130000"/>
                        </a:lnSpc>
                        <a:spcBef>
                          <a:spcPts val="300"/>
                        </a:spcBef>
                        <a:spcAft>
                          <a:spcPts val="300"/>
                        </a:spcAft>
                      </a:pPr>
                      <a:r>
                        <a:rPr lang="en-US" sz="1100" kern="100">
                          <a:effectLst/>
                        </a:rPr>
                        <a:t>Koala Klub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220345">
                <a:tc>
                  <a:txBody>
                    <a:bodyPr/>
                    <a:lstStyle/>
                    <a:p>
                      <a:pPr>
                        <a:lnSpc>
                          <a:spcPct val="130000"/>
                        </a:lnSpc>
                        <a:spcBef>
                          <a:spcPts val="300"/>
                        </a:spcBef>
                        <a:spcAft>
                          <a:spcPts val="300"/>
                        </a:spcAft>
                      </a:pPr>
                      <a:r>
                        <a:rPr lang="en-US" sz="1100" kern="100">
                          <a:effectLst/>
                        </a:rPr>
                        <a:t>Warsome Wizards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773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623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2002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220345">
                <a:tc>
                  <a:txBody>
                    <a:bodyPr/>
                    <a:lstStyle/>
                    <a:p>
                      <a:pPr>
                        <a:lnSpc>
                          <a:spcPct val="130000"/>
                        </a:lnSpc>
                        <a:spcBef>
                          <a:spcPts val="300"/>
                        </a:spcBef>
                        <a:spcAft>
                          <a:spcPts val="300"/>
                        </a:spcAft>
                      </a:pPr>
                      <a:r>
                        <a:rPr lang="en-US" sz="1100" kern="100">
                          <a:effectLst/>
                        </a:rPr>
                        <a:t>Golden Banana Coin</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220345">
                <a:tc>
                  <a:txBody>
                    <a:bodyPr/>
                    <a:lstStyle/>
                    <a:p>
                      <a:pPr>
                        <a:lnSpc>
                          <a:spcPct val="130000"/>
                        </a:lnSpc>
                        <a:spcBef>
                          <a:spcPts val="300"/>
                        </a:spcBef>
                        <a:spcAft>
                          <a:spcPts val="300"/>
                        </a:spcAft>
                      </a:pPr>
                      <a:r>
                        <a:rPr lang="en-US" sz="1100" kern="100">
                          <a:effectLst/>
                        </a:rPr>
                        <a:t>HANGRY BARBOONS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4444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220345">
                <a:tc>
                  <a:txBody>
                    <a:bodyPr/>
                    <a:lstStyle/>
                    <a:p>
                      <a:pPr>
                        <a:lnSpc>
                          <a:spcPct val="130000"/>
                        </a:lnSpc>
                        <a:spcBef>
                          <a:spcPts val="300"/>
                        </a:spcBef>
                        <a:spcAft>
                          <a:spcPts val="300"/>
                        </a:spcAft>
                      </a:pPr>
                      <a:r>
                        <a:rPr lang="en-US" sz="1100" kern="100">
                          <a:effectLst/>
                        </a:rPr>
                        <a:t>Hotdog Hustle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125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220345">
                <a:tc>
                  <a:txBody>
                    <a:bodyPr/>
                    <a:lstStyle/>
                    <a:p>
                      <a:pPr>
                        <a:lnSpc>
                          <a:spcPct val="130000"/>
                        </a:lnSpc>
                        <a:spcBef>
                          <a:spcPts val="300"/>
                        </a:spcBef>
                        <a:spcAft>
                          <a:spcPts val="300"/>
                        </a:spcAft>
                      </a:pPr>
                      <a:r>
                        <a:rPr lang="en-US" sz="1100" kern="100">
                          <a:effectLst/>
                        </a:rPr>
                        <a:t>HGraph Punks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714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r h="220345">
                <a:tc>
                  <a:txBody>
                    <a:bodyPr/>
                    <a:lstStyle/>
                    <a:p>
                      <a:pPr>
                        <a:lnSpc>
                          <a:spcPct val="130000"/>
                        </a:lnSpc>
                        <a:spcBef>
                          <a:spcPts val="300"/>
                        </a:spcBef>
                        <a:spcAft>
                          <a:spcPts val="300"/>
                        </a:spcAft>
                      </a:pPr>
                      <a:r>
                        <a:rPr lang="en-US" sz="1100" kern="100">
                          <a:effectLst/>
                        </a:rPr>
                        <a:t>Dead Pixels Ghost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2971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1129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1099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3900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9"/>
                  </a:ext>
                </a:extLst>
              </a:tr>
              <a:tr h="0">
                <a:tc>
                  <a:txBody>
                    <a:bodyPr/>
                    <a:lstStyle/>
                    <a:p>
                      <a:pPr>
                        <a:lnSpc>
                          <a:spcPct val="130000"/>
                        </a:lnSpc>
                        <a:spcBef>
                          <a:spcPts val="300"/>
                        </a:spcBef>
                        <a:spcAft>
                          <a:spcPts val="300"/>
                        </a:spcAft>
                      </a:pPr>
                      <a:r>
                        <a:rPr lang="en-US" sz="1100" kern="100" dirty="0" err="1">
                          <a:effectLst/>
                        </a:rPr>
                        <a:t>HashPack</a:t>
                      </a:r>
                      <a:r>
                        <a:rPr lang="en-US" sz="1100" kern="100" dirty="0">
                          <a:effectLst/>
                        </a:rPr>
                        <a:t> Special Collection</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25029</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16873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1006</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5782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29935</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10"/>
                  </a:ext>
                </a:extLst>
              </a:tr>
            </a:tbl>
          </a:graphicData>
        </a:graphic>
      </p:graphicFrame>
      <p:sp>
        <p:nvSpPr>
          <p:cNvPr id="6" name="Rectangle 1"/>
          <p:cNvSpPr>
            <a:spLocks noChangeArrowheads="1"/>
          </p:cNvSpPr>
          <p:nvPr/>
        </p:nvSpPr>
        <p:spPr bwMode="auto">
          <a:xfrm>
            <a:off x="4511333" y="3978124"/>
            <a:ext cx="315663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gn="ctr" eaLnBrk="0" fontAlgn="base" hangingPunct="0">
              <a:spcBef>
                <a:spcPct val="0"/>
              </a:spcBef>
              <a:spcAft>
                <a:spcPct val="0"/>
              </a:spcAft>
            </a:pPr>
            <a:r>
              <a:rPr lang="en-US" altLang="zh-CN" sz="1100" dirty="0">
                <a:solidFill>
                  <a:srgbClr val="333333"/>
                </a:solidFill>
                <a:latin typeface="minorHAnsi" charset="0"/>
                <a:ea typeface="minorHAnsi" charset="0"/>
                <a:cs typeface="Times New Roman" panose="02020503050405090304" pitchFamily="18" charset="0"/>
              </a:rPr>
              <a:t>NFT Projects by Token Concentration on the Hedera</a:t>
            </a:r>
          </a:p>
        </p:txBody>
      </p:sp>
      <p:graphicFrame>
        <p:nvGraphicFramePr>
          <p:cNvPr id="7" name="表格 6"/>
          <p:cNvGraphicFramePr>
            <a:graphicFrameLocks noGrp="1"/>
          </p:cNvGraphicFramePr>
          <p:nvPr/>
        </p:nvGraphicFramePr>
        <p:xfrm>
          <a:off x="673100" y="4426585"/>
          <a:ext cx="10858500" cy="1983105"/>
        </p:xfrm>
        <a:graphic>
          <a:graphicData uri="http://schemas.openxmlformats.org/drawingml/2006/table">
            <a:tbl>
              <a:tblPr firstRow="1" firstCol="1" bandRow="1">
                <a:tableStyleId>{5C22544A-7EE6-4342-B048-85BDC9FD1C3A}</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gridCol w="1809750">
                  <a:extLst>
                    <a:ext uri="{9D8B030D-6E8A-4147-A177-3AD203B41FA5}">
                      <a16:colId xmlns:a16="http://schemas.microsoft.com/office/drawing/2014/main" val="20004"/>
                    </a:ext>
                  </a:extLst>
                </a:gridCol>
                <a:gridCol w="1809750">
                  <a:extLst>
                    <a:ext uri="{9D8B030D-6E8A-4147-A177-3AD203B41FA5}">
                      <a16:colId xmlns:a16="http://schemas.microsoft.com/office/drawing/2014/main" val="20005"/>
                    </a:ext>
                  </a:extLst>
                </a:gridCol>
              </a:tblGrid>
              <a:tr h="220345">
                <a:tc>
                  <a:txBody>
                    <a:bodyPr/>
                    <a:lstStyle/>
                    <a:p>
                      <a:pPr>
                        <a:lnSpc>
                          <a:spcPct val="130000"/>
                        </a:lnSpc>
                        <a:spcBef>
                          <a:spcPts val="300"/>
                        </a:spcBef>
                        <a:spcAft>
                          <a:spcPts val="300"/>
                        </a:spcAft>
                      </a:pPr>
                      <a:r>
                        <a:rPr lang="en-US" sz="1100" kern="100">
                          <a:effectLst/>
                        </a:rPr>
                        <a:t>Collection Name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History Holders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Current Holders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Max holding Num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Top 10 holding Sum</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Total Mint</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0"/>
                  </a:ext>
                </a:extLst>
              </a:tr>
              <a:tr h="220345">
                <a:tc>
                  <a:txBody>
                    <a:bodyPr/>
                    <a:lstStyle/>
                    <a:p>
                      <a:pPr>
                        <a:lnSpc>
                          <a:spcPct val="130000"/>
                        </a:lnSpc>
                        <a:spcBef>
                          <a:spcPts val="300"/>
                        </a:spcBef>
                        <a:spcAft>
                          <a:spcPts val="300"/>
                        </a:spcAft>
                      </a:pPr>
                      <a:r>
                        <a:rPr lang="en-US" sz="1100" kern="100">
                          <a:effectLst/>
                        </a:rPr>
                        <a:t>Pudgy Penguins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27961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5190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183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859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8888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1"/>
                  </a:ext>
                </a:extLst>
              </a:tr>
              <a:tr h="220345">
                <a:tc>
                  <a:txBody>
                    <a:bodyPr/>
                    <a:lstStyle/>
                    <a:p>
                      <a:pPr>
                        <a:lnSpc>
                          <a:spcPct val="130000"/>
                        </a:lnSpc>
                        <a:spcBef>
                          <a:spcPts val="300"/>
                        </a:spcBef>
                        <a:spcAft>
                          <a:spcPts val="300"/>
                        </a:spcAft>
                      </a:pPr>
                      <a:r>
                        <a:rPr lang="en-US" sz="1100" kern="100">
                          <a:effectLst/>
                        </a:rPr>
                        <a:t>Mutant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65801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11601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389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1988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19497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2"/>
                  </a:ext>
                </a:extLst>
              </a:tr>
              <a:tr h="220345">
                <a:tc>
                  <a:txBody>
                    <a:bodyPr/>
                    <a:lstStyle/>
                    <a:p>
                      <a:pPr>
                        <a:lnSpc>
                          <a:spcPct val="130000"/>
                        </a:lnSpc>
                        <a:spcBef>
                          <a:spcPts val="300"/>
                        </a:spcBef>
                        <a:spcAft>
                          <a:spcPts val="300"/>
                        </a:spcAft>
                      </a:pPr>
                      <a:r>
                        <a:rPr lang="en-US" sz="1100" kern="100">
                          <a:effectLst/>
                        </a:rPr>
                        <a:t>Azuki</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30761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4154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346</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1544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3"/>
                  </a:ext>
                </a:extLst>
              </a:tr>
              <a:tr h="220345">
                <a:tc>
                  <a:txBody>
                    <a:bodyPr/>
                    <a:lstStyle/>
                    <a:p>
                      <a:pPr>
                        <a:lnSpc>
                          <a:spcPct val="130000"/>
                        </a:lnSpc>
                        <a:spcBef>
                          <a:spcPts val="300"/>
                        </a:spcBef>
                        <a:spcAft>
                          <a:spcPts val="300"/>
                        </a:spcAft>
                      </a:pPr>
                      <a:r>
                        <a:rPr lang="en-US" sz="1100" kern="100">
                          <a:effectLst/>
                        </a:rPr>
                        <a:t>Doodles</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31358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4201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2874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3598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4"/>
                  </a:ext>
                </a:extLst>
              </a:tr>
              <a:tr h="220345">
                <a:tc>
                  <a:txBody>
                    <a:bodyPr/>
                    <a:lstStyle/>
                    <a:p>
                      <a:pPr>
                        <a:lnSpc>
                          <a:spcPct val="130000"/>
                        </a:lnSpc>
                        <a:spcBef>
                          <a:spcPts val="300"/>
                        </a:spcBef>
                        <a:spcAft>
                          <a:spcPts val="300"/>
                        </a:spcAft>
                      </a:pPr>
                      <a:r>
                        <a:rPr lang="en-US" sz="1100" kern="100">
                          <a:effectLst/>
                        </a:rPr>
                        <a:t>Bored Ape Yacht Club</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35282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5414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281</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1383</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5"/>
                  </a:ext>
                </a:extLst>
              </a:tr>
              <a:tr h="220345">
                <a:tc>
                  <a:txBody>
                    <a:bodyPr/>
                    <a:lstStyle/>
                    <a:p>
                      <a:pPr>
                        <a:lnSpc>
                          <a:spcPct val="130000"/>
                        </a:lnSpc>
                        <a:spcBef>
                          <a:spcPts val="300"/>
                        </a:spcBef>
                        <a:spcAft>
                          <a:spcPts val="300"/>
                        </a:spcAft>
                      </a:pPr>
                      <a:r>
                        <a:rPr lang="en-US" sz="1100" kern="100">
                          <a:effectLst/>
                        </a:rPr>
                        <a:t>CloneX</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37429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9505</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534</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1639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19602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6"/>
                  </a:ext>
                </a:extLst>
              </a:tr>
              <a:tr h="220345">
                <a:tc>
                  <a:txBody>
                    <a:bodyPr/>
                    <a:lstStyle/>
                    <a:p>
                      <a:pPr>
                        <a:lnSpc>
                          <a:spcPct val="130000"/>
                        </a:lnSpc>
                        <a:spcBef>
                          <a:spcPts val="300"/>
                        </a:spcBef>
                        <a:spcAft>
                          <a:spcPts val="300"/>
                        </a:spcAft>
                      </a:pPr>
                      <a:r>
                        <a:rPr lang="en-US" sz="1100" kern="100">
                          <a:effectLst/>
                        </a:rPr>
                        <a:t>The Otherside</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101588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15008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54577</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70709</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100000</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7"/>
                  </a:ext>
                </a:extLst>
              </a:tr>
              <a:tr h="220345">
                <a:tc>
                  <a:txBody>
                    <a:bodyPr/>
                    <a:lstStyle/>
                    <a:p>
                      <a:pPr>
                        <a:lnSpc>
                          <a:spcPct val="130000"/>
                        </a:lnSpc>
                        <a:spcBef>
                          <a:spcPts val="300"/>
                        </a:spcBef>
                        <a:spcAft>
                          <a:spcPts val="300"/>
                        </a:spcAft>
                      </a:pPr>
                      <a:r>
                        <a:rPr lang="en-US" sz="1100" kern="100">
                          <a:effectLst/>
                        </a:rPr>
                        <a:t>Beanz</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39363</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7668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678</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a:effectLst/>
                        </a:rPr>
                        <a:t>2722</a:t>
                      </a:r>
                      <a:endParaRPr lang="zh-CN" sz="1100" kern="10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tc>
                  <a:txBody>
                    <a:bodyPr/>
                    <a:lstStyle/>
                    <a:p>
                      <a:pPr>
                        <a:lnSpc>
                          <a:spcPct val="130000"/>
                        </a:lnSpc>
                        <a:spcBef>
                          <a:spcPts val="300"/>
                        </a:spcBef>
                        <a:spcAft>
                          <a:spcPts val="300"/>
                        </a:spcAft>
                      </a:pPr>
                      <a:r>
                        <a:rPr lang="en-US" sz="1100" kern="100" dirty="0">
                          <a:effectLst/>
                        </a:rPr>
                        <a:t>19950</a:t>
                      </a:r>
                      <a:endParaRPr lang="zh-CN" sz="1100" kern="100" dirty="0">
                        <a:solidFill>
                          <a:srgbClr val="333333"/>
                        </a:solidFill>
                        <a:effectLst/>
                        <a:latin typeface="minorHAnsi"/>
                        <a:ea typeface="等线" panose="02010600030101010101" pitchFamily="2" charset="-122"/>
                        <a:cs typeface="Times New Roman" panose="0202050305040509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
        <p:nvSpPr>
          <p:cNvPr id="8" name="Rectangle 2"/>
          <p:cNvSpPr>
            <a:spLocks noChangeArrowheads="1"/>
          </p:cNvSpPr>
          <p:nvPr/>
        </p:nvSpPr>
        <p:spPr bwMode="auto">
          <a:xfrm>
            <a:off x="4562505" y="6398583"/>
            <a:ext cx="307968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zh-CN" sz="1100" dirty="0">
                <a:latin typeface="minorHAnsi" charset="0"/>
                <a:ea typeface="minorHAnsi" charset="0"/>
                <a:cs typeface="Times New Roman" panose="02020503050405090304" pitchFamily="18" charset="0"/>
              </a:rPr>
              <a:t>NFT</a:t>
            </a:r>
            <a:r>
              <a:rPr kumimoji="0" lang="en-US" altLang="zh-CN" sz="1100" b="0" i="0" u="none" strike="noStrike" cap="none" normalizeH="0" baseline="0" dirty="0">
                <a:ln>
                  <a:noFill/>
                </a:ln>
                <a:effectLst/>
                <a:latin typeface="minorHAnsi" charset="0"/>
                <a:ea typeface="minorHAnsi" charset="0"/>
                <a:cs typeface="Times New Roman" panose="02020503050405090304" pitchFamily="18" charset="0"/>
              </a:rPr>
              <a:t> Projects by Token Concentration on Ethereum</a:t>
            </a:r>
            <a:endParaRPr kumimoji="0" lang="en-US" altLang="zh-CN" sz="1800" b="0" i="0" u="none" strike="noStrike" cap="none" normalizeH="0" baseline="0" dirty="0">
              <a:ln>
                <a:noFill/>
              </a:ln>
              <a:effectLst/>
              <a:latin typeface="Arial" panose="020B060402020209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Token Concentration on the Hedera Network</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18</a:t>
            </a:fld>
            <a:endParaRPr 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713" y="1207321"/>
            <a:ext cx="3644899" cy="2636985"/>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153810"/>
            <a:ext cx="3644900" cy="2636986"/>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00" y="3915907"/>
            <a:ext cx="3644900" cy="2599374"/>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714" y="3915907"/>
            <a:ext cx="3644899" cy="256282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3029" y="3915908"/>
            <a:ext cx="3644898" cy="256281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3698" y="1202994"/>
            <a:ext cx="3744225" cy="2632658"/>
          </a:xfrm>
          <a:prstGeom prst="rect">
            <a:avLst/>
          </a:prstGeom>
        </p:spPr>
      </p:pic>
      <p:sp>
        <p:nvSpPr>
          <p:cNvPr id="22" name="Rectangle 3"/>
          <p:cNvSpPr>
            <a:spLocks noChangeArrowheads="1"/>
          </p:cNvSpPr>
          <p:nvPr/>
        </p:nvSpPr>
        <p:spPr bwMode="auto">
          <a:xfrm>
            <a:off x="4309176" y="6487118"/>
            <a:ext cx="357364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zh-CN" sz="1100" dirty="0">
                <a:solidFill>
                  <a:srgbClr val="333333"/>
                </a:solidFill>
                <a:latin typeface="minorHAnsi" charset="0"/>
                <a:ea typeface="minorHAnsi" charset="0"/>
                <a:cs typeface="Times New Roman" panose="02020503050405090304" pitchFamily="18" charset="0"/>
              </a:rPr>
              <a:t>Hedera and Ethereum's three longest running Top projects</a:t>
            </a:r>
            <a:endParaRPr kumimoji="0" lang="en-US" altLang="zh-CN" sz="1800" b="0" i="0" u="none" strike="noStrike" cap="none" normalizeH="0" baseline="0" dirty="0">
              <a:ln>
                <a:noFill/>
              </a:ln>
              <a:solidFill>
                <a:schemeClr val="tx1"/>
              </a:solidFill>
              <a:effectLst/>
              <a:latin typeface="Arial" panose="020B060402020209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83300" y="2115395"/>
            <a:ext cx="5435600" cy="1371600"/>
          </a:xfrm>
        </p:spPr>
        <p:txBody>
          <a:bodyPr/>
          <a:lstStyle/>
          <a:p>
            <a:r>
              <a:rPr lang="en-US" altLang="zh-CN" dirty="0"/>
              <a:t>Royalty Fees For Hedera NFT</a:t>
            </a:r>
          </a:p>
        </p:txBody>
      </p:sp>
      <p:sp>
        <p:nvSpPr>
          <p:cNvPr id="5" name="文本占位符 4"/>
          <p:cNvSpPr>
            <a:spLocks noGrp="1"/>
          </p:cNvSpPr>
          <p:nvPr>
            <p:ph type="body" idx="1"/>
          </p:nvPr>
        </p:nvSpPr>
        <p:spPr/>
        <p:txBody>
          <a:bodyPr/>
          <a:lstStyle/>
          <a:p>
            <a:r>
              <a:rPr lang="en-US" altLang="zh-CN" dirty="0"/>
              <a:t>Hedera Network natively supports NFT royalty fees, which are crucial for incentivizing creators and boosting market activity.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500187"/>
            <a:ext cx="2836562" cy="915667"/>
          </a:xfrm>
        </p:spPr>
        <p:txBody>
          <a:bodyPr/>
          <a:lstStyle/>
          <a:p>
            <a:r>
              <a:rPr lang="en-US" dirty="0"/>
              <a:t>Agenda Today</a:t>
            </a:r>
          </a:p>
        </p:txBody>
      </p:sp>
      <p:sp>
        <p:nvSpPr>
          <p:cNvPr id="3" name="Content Placeholder 2"/>
          <p:cNvSpPr>
            <a:spLocks noGrp="1"/>
          </p:cNvSpPr>
          <p:nvPr>
            <p:ph sz="quarter" idx="1"/>
          </p:nvPr>
        </p:nvSpPr>
        <p:spPr>
          <a:xfrm>
            <a:off x="3745078" y="1500188"/>
            <a:ext cx="7773821" cy="4633912"/>
          </a:xfrm>
        </p:spPr>
        <p:txBody>
          <a:bodyPr>
            <a:normAutofit fontScale="97500" lnSpcReduction="10000"/>
          </a:bodyPr>
          <a:lstStyle/>
          <a:p>
            <a:r>
              <a:rPr lang="en-US" dirty="0"/>
              <a:t>A General Theory of NFT Liquidity and Pricing </a:t>
            </a:r>
          </a:p>
          <a:p>
            <a:pPr lvl="1"/>
            <a:r>
              <a:rPr lang="en-US" dirty="0"/>
              <a:t>A general model of digital art </a:t>
            </a:r>
          </a:p>
          <a:p>
            <a:pPr lvl="1"/>
            <a:r>
              <a:rPr lang="en-US" dirty="0"/>
              <a:t>Bridge NFT liquidity to prices and investment return</a:t>
            </a:r>
          </a:p>
          <a:p>
            <a:pPr lvl="1"/>
            <a:endParaRPr lang="en-US" dirty="0"/>
          </a:p>
          <a:p>
            <a:r>
              <a:rPr lang="en-US" dirty="0"/>
              <a:t>NFT Liquidity Analysis: Ethereum versus Hedera </a:t>
            </a:r>
          </a:p>
          <a:p>
            <a:pPr lvl="1"/>
            <a:r>
              <a:rPr lang="en-US" altLang="zh-CN" dirty="0">
                <a:sym typeface="+mn-ea"/>
              </a:rPr>
              <a:t>Hedera NFT Data Overview</a:t>
            </a:r>
            <a:endParaRPr lang="zh-CN" altLang="en-US" dirty="0"/>
          </a:p>
          <a:p>
            <a:pPr lvl="1"/>
            <a:r>
              <a:rPr lang="en-US" altLang="zh-CN" dirty="0">
                <a:sym typeface="+mn-ea"/>
              </a:rPr>
              <a:t>Compare NFT on Hedera versus Ethereum</a:t>
            </a:r>
            <a:endParaRPr lang="en-US" altLang="zh-CN" dirty="0"/>
          </a:p>
          <a:p>
            <a:pPr lvl="1"/>
            <a:r>
              <a:rPr lang="en-US" dirty="0">
                <a:sym typeface="+mn-ea"/>
              </a:rPr>
              <a:t>Royalty Fees For Hedera NFT</a:t>
            </a:r>
            <a:endParaRPr lang="en-US" dirty="0"/>
          </a:p>
          <a:p>
            <a:pPr lvl="1"/>
            <a:r>
              <a:rPr lang="en-US" dirty="0">
                <a:sym typeface="+mn-ea"/>
              </a:rPr>
              <a:t>Data Processing for Hedera </a:t>
            </a:r>
            <a:r>
              <a:rPr lang="en-US" altLang="zh-CN" dirty="0">
                <a:sym typeface="+mn-ea"/>
              </a:rPr>
              <a:t>Network and</a:t>
            </a:r>
            <a:r>
              <a:rPr lang="en-US" dirty="0">
                <a:sym typeface="+mn-ea"/>
              </a:rPr>
              <a:t> NFT Market</a:t>
            </a:r>
          </a:p>
          <a:p>
            <a:pPr marL="457200" lvl="1" indent="0">
              <a:buNone/>
            </a:pPr>
            <a:endParaRPr lang="en-US" dirty="0"/>
          </a:p>
          <a:p>
            <a:r>
              <a:rPr lang="en-US" dirty="0"/>
              <a:t>HKU NFT Project Research Team (in Chinese) </a:t>
            </a:r>
          </a:p>
          <a:p>
            <a:pPr lvl="1"/>
            <a:r>
              <a:rPr lang="en-US" altLang="zh-CN" dirty="0">
                <a:solidFill>
                  <a:srgbClr val="24292F"/>
                </a:solidFill>
                <a:latin typeface="Noto Sans" panose="020B0502040504020204" pitchFamily="34" charset="0"/>
                <a:sym typeface="+mn-ea"/>
              </a:rPr>
              <a:t>AI + NFT --- Application to AI Design</a:t>
            </a:r>
            <a:endParaRPr lang="en-US" altLang="zh-CN" dirty="0">
              <a:solidFill>
                <a:srgbClr val="24292F"/>
              </a:solidFill>
              <a:latin typeface="Noto Sans" panose="020B0502040504020204" pitchFamily="34" charset="0"/>
            </a:endParaRPr>
          </a:p>
          <a:p>
            <a:pPr lvl="1"/>
            <a:r>
              <a:rPr lang="en-US" altLang="zh-CN" dirty="0">
                <a:solidFill>
                  <a:srgbClr val="24292F"/>
                </a:solidFill>
                <a:latin typeface="Noto Sans" panose="020B0502040504020204" pitchFamily="34" charset="0"/>
                <a:sym typeface="+mn-ea"/>
              </a:rPr>
              <a:t>Hedera API Usage </a:t>
            </a:r>
            <a:endParaRPr lang="en-US" altLang="zh-CN" dirty="0">
              <a:solidFill>
                <a:srgbClr val="24292F"/>
              </a:solidFill>
              <a:latin typeface="Noto Sans" panose="020B0502040504020204" pitchFamily="34" charset="0"/>
            </a:endParaRPr>
          </a:p>
          <a:p>
            <a:pPr lvl="1"/>
            <a:r>
              <a:rPr lang="en-US" altLang="zh-CN" dirty="0">
                <a:solidFill>
                  <a:srgbClr val="24292F"/>
                </a:solidFill>
                <a:latin typeface="Noto Sans" panose="020B0502040504020204" pitchFamily="34" charset="0"/>
                <a:sym typeface="+mn-ea"/>
              </a:rPr>
              <a:t>HKU-NFT Project --- Customized Data Services </a:t>
            </a:r>
            <a:endParaRPr lang="en-US" altLang="zh-CN" dirty="0">
              <a:solidFill>
                <a:srgbClr val="24292F"/>
              </a:solidFill>
              <a:latin typeface="Noto Sans" panose="020B0502040504020204" pitchFamily="34" charset="0"/>
            </a:endParaRPr>
          </a:p>
          <a:p>
            <a:pPr lvl="1"/>
            <a:r>
              <a:rPr lang="en-US" altLang="zh-CN" dirty="0">
                <a:solidFill>
                  <a:srgbClr val="24292F"/>
                </a:solidFill>
                <a:latin typeface="Noto Sans" panose="020B0502040504020204" pitchFamily="34" charset="0"/>
                <a:sym typeface="+mn-ea"/>
              </a:rPr>
              <a:t>Education Material of NFT </a:t>
            </a:r>
            <a:endParaRPr lang="en-US" altLang="zh-CN" dirty="0">
              <a:solidFill>
                <a:srgbClr val="24292F"/>
              </a:solidFill>
              <a:latin typeface="Noto Sans" panose="020B0502040504020204" pitchFamily="34" charset="0"/>
            </a:endParaRPr>
          </a:p>
          <a:p>
            <a:pPr lvl="1"/>
            <a:endParaRPr lang="en-US" sz="1600"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Royalty Fee For Hedera NFT</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20</a:t>
            </a:fld>
            <a:endParaRPr lang="en-US"/>
          </a:p>
        </p:txBody>
      </p:sp>
      <p:sp>
        <p:nvSpPr>
          <p:cNvPr id="6" name="文本框 5"/>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N</a:t>
            </a:r>
            <a:r>
              <a:rPr lang="en-US" altLang="zh-CN" b="1" i="0" dirty="0">
                <a:solidFill>
                  <a:srgbClr val="24292F"/>
                </a:solidFill>
                <a:effectLst/>
                <a:latin typeface="Noto Sans" panose="020B0502040504020204" pitchFamily="34" charset="0"/>
              </a:rPr>
              <a:t>atively supports NFT royalty fees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Essential for incentivizing creators and boosting market activity.</a:t>
            </a:r>
          </a:p>
          <a:p>
            <a:pPr indent="-285750">
              <a:buFont typeface="Arial" panose="020B0604020202090204" pitchFamily="34" charset="0"/>
              <a:buChar char="•"/>
            </a:pPr>
            <a:r>
              <a:rPr lang="en-US" altLang="zh-CN" dirty="0">
                <a:solidFill>
                  <a:srgbClr val="24292F"/>
                </a:solidFill>
                <a:latin typeface="Noto Sans" panose="020B0502040504020204" pitchFamily="34" charset="0"/>
              </a:rPr>
              <a:t>Compatible with Ethereum Virtual Machine (EVM).</a:t>
            </a:r>
          </a:p>
        </p:txBody>
      </p:sp>
      <p:pic>
        <p:nvPicPr>
          <p:cNvPr id="8" name="图片 7"/>
          <p:cNvPicPr>
            <a:picLocks noChangeAspect="1"/>
          </p:cNvPicPr>
          <p:nvPr/>
        </p:nvPicPr>
        <p:blipFill>
          <a:blip r:embed="rId4"/>
          <a:stretch>
            <a:fillRect/>
          </a:stretch>
        </p:blipFill>
        <p:spPr>
          <a:xfrm>
            <a:off x="1649412" y="2619387"/>
            <a:ext cx="8353425" cy="2863281"/>
          </a:xfrm>
          <a:prstGeom prst="rect">
            <a:avLst/>
          </a:prstGeom>
        </p:spPr>
      </p:pic>
      <p:pic>
        <p:nvPicPr>
          <p:cNvPr id="4" name="图片 7"/>
          <p:cNvPicPr>
            <a:picLocks noChangeAspect="1"/>
          </p:cNvPicPr>
          <p:nvPr>
            <p:custDataLst>
              <p:tags r:id="rId1"/>
            </p:custDataLst>
          </p:nvPr>
        </p:nvPicPr>
        <p:blipFill>
          <a:blip r:embed="rId4"/>
          <a:stretch>
            <a:fillRect/>
          </a:stretch>
        </p:blipFill>
        <p:spPr>
          <a:xfrm>
            <a:off x="1776412" y="2746387"/>
            <a:ext cx="8353425" cy="2863281"/>
          </a:xfrm>
          <a:prstGeom prst="rect">
            <a:avLst/>
          </a:prstGeom>
        </p:spPr>
      </p:pic>
      <p:pic>
        <p:nvPicPr>
          <p:cNvPr id="9" name="图片 8"/>
          <p:cNvPicPr>
            <a:picLocks noChangeAspect="1"/>
          </p:cNvPicPr>
          <p:nvPr>
            <p:custDataLst>
              <p:tags r:id="rId2"/>
            </p:custDataLst>
          </p:nvPr>
        </p:nvPicPr>
        <p:blipFill>
          <a:blip r:embed="rId5"/>
          <a:stretch>
            <a:fillRect/>
          </a:stretch>
        </p:blipFill>
        <p:spPr>
          <a:xfrm>
            <a:off x="1649412" y="2330629"/>
            <a:ext cx="6119913" cy="37085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Royalty Fee For Hedera NFT</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21</a:t>
            </a:fld>
            <a:endParaRPr lang="en-US"/>
          </a:p>
        </p:txBody>
      </p:sp>
      <p:sp>
        <p:nvSpPr>
          <p:cNvPr id="6" name="文本框 5"/>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Why </a:t>
            </a:r>
            <a:r>
              <a:rPr lang="en-US" altLang="zh-CN" b="1" i="0" dirty="0">
                <a:solidFill>
                  <a:srgbClr val="24292F"/>
                </a:solidFill>
                <a:effectLst/>
                <a:latin typeface="Noto Sans" panose="020B0502040504020204" pitchFamily="34" charset="0"/>
              </a:rPr>
              <a:t>supports NFT royalty fees</a:t>
            </a:r>
            <a:r>
              <a:rPr lang="en-US" altLang="zh-CN" b="1" dirty="0">
                <a:solidFill>
                  <a:srgbClr val="24292F"/>
                </a:solidFill>
                <a:latin typeface="Noto Sans" panose="020B0502040504020204" pitchFamily="34" charset="0"/>
              </a:rPr>
              <a:t> n</a:t>
            </a:r>
            <a:r>
              <a:rPr lang="en-US" altLang="zh-CN" b="1" i="0" dirty="0">
                <a:solidFill>
                  <a:srgbClr val="24292F"/>
                </a:solidFill>
                <a:effectLst/>
                <a:latin typeface="Noto Sans" panose="020B0502040504020204" pitchFamily="34" charset="0"/>
              </a:rPr>
              <a:t>atively</a:t>
            </a:r>
          </a:p>
          <a:p>
            <a:pPr indent="-285750">
              <a:buFont typeface="Arial" panose="020B0604020202090204" pitchFamily="34" charset="0"/>
              <a:buChar char="•"/>
            </a:pPr>
            <a:r>
              <a:rPr lang="en-US" altLang="zh-CN" dirty="0">
                <a:solidFill>
                  <a:srgbClr val="24292F"/>
                </a:solidFill>
                <a:latin typeface="Noto Sans" panose="020B0502040504020204" pitchFamily="34" charset="0"/>
              </a:rPr>
              <a:t>Essential for incentivizing creators and boosting market activity.</a:t>
            </a:r>
          </a:p>
          <a:p>
            <a:pPr indent="-285750">
              <a:buFont typeface="Arial" panose="020B0604020202090204" pitchFamily="34" charset="0"/>
              <a:buChar char="•"/>
            </a:pPr>
            <a:r>
              <a:rPr lang="en-US" altLang="zh-CN" dirty="0">
                <a:solidFill>
                  <a:srgbClr val="24292F"/>
                </a:solidFill>
                <a:latin typeface="Noto Sans" panose="020B0502040504020204" pitchFamily="34" charset="0"/>
              </a:rPr>
              <a:t>Compatible with Ethereum Virtual Machine (EVM).</a:t>
            </a:r>
          </a:p>
        </p:txBody>
      </p:sp>
      <p:pic>
        <p:nvPicPr>
          <p:cNvPr id="12" name="图片 11"/>
          <p:cNvPicPr>
            <a:picLocks noChangeAspect="1"/>
          </p:cNvPicPr>
          <p:nvPr/>
        </p:nvPicPr>
        <p:blipFill>
          <a:blip r:embed="rId3"/>
          <a:stretch>
            <a:fillRect/>
          </a:stretch>
        </p:blipFill>
        <p:spPr>
          <a:xfrm>
            <a:off x="1339703" y="2330629"/>
            <a:ext cx="8972843" cy="44804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Royalty Fee and NFT Liquidity</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22</a:t>
            </a:fld>
            <a:endParaRPr lang="en-US"/>
          </a:p>
        </p:txBody>
      </p:sp>
      <p:sp>
        <p:nvSpPr>
          <p:cNvPr id="6" name="文本框 5"/>
          <p:cNvSpPr txBox="1"/>
          <p:nvPr/>
        </p:nvSpPr>
        <p:spPr>
          <a:xfrm>
            <a:off x="660400" y="1130300"/>
            <a:ext cx="10331450" cy="2861310"/>
          </a:xfrm>
          <a:prstGeom prst="rect">
            <a:avLst/>
          </a:prstGeom>
          <a:noFill/>
        </p:spPr>
        <p:txBody>
          <a:bodyPr wrap="square" rtlCol="0">
            <a:spAutoFit/>
          </a:bodyPr>
          <a:lstStyle/>
          <a:p>
            <a:endParaRPr lang="en-US" altLang="zh-CN" b="1" dirty="0">
              <a:solidFill>
                <a:srgbClr val="24292F"/>
              </a:solidFill>
              <a:latin typeface="Noto Sans" panose="020B0502040504020204" pitchFamily="34" charset="0"/>
            </a:endParaRPr>
          </a:p>
          <a:p>
            <a:r>
              <a:rPr lang="en-US" altLang="zh-CN" b="1" dirty="0">
                <a:solidFill>
                  <a:srgbClr val="24292F"/>
                </a:solidFill>
                <a:latin typeface="Noto Sans" panose="020B0502040504020204" pitchFamily="34" charset="0"/>
              </a:rPr>
              <a:t>Pros and Cons of Royalty Fee:</a:t>
            </a:r>
          </a:p>
          <a:p>
            <a:endParaRPr lang="en-US" altLang="zh-CN" b="1" dirty="0">
              <a:solidFill>
                <a:srgbClr val="24292F"/>
              </a:solidFill>
              <a:latin typeface="Noto Sans" panose="020B0502040504020204" pitchFamily="34" charset="0"/>
            </a:endParaRPr>
          </a:p>
          <a:p>
            <a:r>
              <a:rPr lang="en-US" altLang="zh-CN" b="1" dirty="0">
                <a:solidFill>
                  <a:srgbClr val="24292F"/>
                </a:solidFill>
                <a:latin typeface="Noto Sans" panose="020B0502040504020204" pitchFamily="34" charset="0"/>
              </a:rPr>
              <a:t>1. Creator can persistently generate income flow from the NFT trading </a:t>
            </a:r>
          </a:p>
          <a:p>
            <a:r>
              <a:rPr lang="en-US" altLang="zh-CN" b="1" dirty="0">
                <a:solidFill>
                  <a:srgbClr val="24292F"/>
                </a:solidFill>
                <a:latin typeface="Noto Sans" panose="020B0502040504020204" pitchFamily="34" charset="0"/>
              </a:rPr>
              <a:t> </a:t>
            </a:r>
          </a:p>
          <a:p>
            <a:r>
              <a:rPr lang="en-US" altLang="zh-CN" b="1" dirty="0">
                <a:solidFill>
                  <a:srgbClr val="24292F"/>
                </a:solidFill>
                <a:latin typeface="Noto Sans" panose="020B0502040504020204" pitchFamily="34" charset="0"/>
              </a:rPr>
              <a:t>2. Incentivize more investment in community building (providing more utility for NFT holders)</a:t>
            </a:r>
          </a:p>
          <a:p>
            <a:endParaRPr lang="en-US" altLang="zh-CN" b="1" dirty="0">
              <a:solidFill>
                <a:srgbClr val="24292F"/>
              </a:solidFill>
              <a:latin typeface="Noto Sans" panose="020B0502040504020204" pitchFamily="34" charset="0"/>
            </a:endParaRPr>
          </a:p>
          <a:p>
            <a:r>
              <a:rPr lang="en-US" altLang="zh-CN" b="1" dirty="0">
                <a:solidFill>
                  <a:srgbClr val="24292F"/>
                </a:solidFill>
                <a:latin typeface="Noto Sans" panose="020B0502040504020204" pitchFamily="34" charset="0"/>
              </a:rPr>
              <a:t>3. However, it can also be viewed as “tax” </a:t>
            </a:r>
          </a:p>
          <a:p>
            <a:endParaRPr lang="en-US" altLang="zh-CN" b="1" dirty="0">
              <a:solidFill>
                <a:srgbClr val="24292F"/>
              </a:solidFill>
              <a:latin typeface="Noto Sans" panose="020B0502040504020204" pitchFamily="34" charset="0"/>
            </a:endParaRPr>
          </a:p>
          <a:p>
            <a:r>
              <a:rPr lang="en-US" altLang="zh-CN" b="1" dirty="0">
                <a:solidFill>
                  <a:srgbClr val="24292F"/>
                </a:solidFill>
                <a:latin typeface="Noto Sans" panose="020B0502040504020204" pitchFamily="34" charset="0"/>
              </a:rPr>
              <a:t>4. Unclear whether royalty fees will affect NFT trading and investments. </a:t>
            </a:r>
            <a:endParaRPr lang="en-US" altLang="zh-CN" dirty="0">
              <a:solidFill>
                <a:srgbClr val="24292F"/>
              </a:solidFill>
              <a:latin typeface="Noto Sans" panose="020B0502040504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HKU Team for Blockchain Business Applications  </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23</a:t>
            </a:fld>
            <a:endParaRPr lang="en-US"/>
          </a:p>
        </p:txBody>
      </p:sp>
      <p:sp>
        <p:nvSpPr>
          <p:cNvPr id="6" name="文本框 5"/>
          <p:cNvSpPr txBox="1"/>
          <p:nvPr/>
        </p:nvSpPr>
        <p:spPr>
          <a:xfrm>
            <a:off x="660400" y="1130300"/>
            <a:ext cx="10331450" cy="2306955"/>
          </a:xfrm>
          <a:prstGeom prst="rect">
            <a:avLst/>
          </a:prstGeom>
          <a:noFill/>
        </p:spPr>
        <p:txBody>
          <a:bodyPr wrap="square" rtlCol="0">
            <a:spAutoFit/>
          </a:bodyPr>
          <a:lstStyle/>
          <a:p>
            <a:endParaRPr lang="en-US" altLang="zh-CN" b="1" dirty="0">
              <a:solidFill>
                <a:srgbClr val="24292F"/>
              </a:solidFill>
              <a:latin typeface="Noto Sans" panose="020B0502040504020204" pitchFamily="34" charset="0"/>
            </a:endParaRPr>
          </a:p>
          <a:p>
            <a:r>
              <a:rPr lang="en-US" altLang="zh-CN" dirty="0">
                <a:solidFill>
                  <a:srgbClr val="24292F"/>
                </a:solidFill>
                <a:latin typeface="Noto Sans" panose="020B0502040504020204" pitchFamily="34" charset="0"/>
              </a:rPr>
              <a:t>1. AI + NFT --- Application to AI Design</a:t>
            </a:r>
          </a:p>
          <a:p>
            <a:endParaRPr lang="en-US" altLang="zh-CN" dirty="0">
              <a:solidFill>
                <a:srgbClr val="24292F"/>
              </a:solidFill>
              <a:latin typeface="Noto Sans" panose="020B0502040504020204" pitchFamily="34" charset="0"/>
            </a:endParaRPr>
          </a:p>
          <a:p>
            <a:r>
              <a:rPr lang="en-US" altLang="zh-CN" dirty="0">
                <a:solidFill>
                  <a:srgbClr val="24292F"/>
                </a:solidFill>
                <a:latin typeface="Noto Sans" panose="020B0502040504020204" pitchFamily="34" charset="0"/>
              </a:rPr>
              <a:t>2. Hedera API Usage </a:t>
            </a:r>
          </a:p>
          <a:p>
            <a:endParaRPr lang="en-US" altLang="zh-CN" dirty="0">
              <a:solidFill>
                <a:srgbClr val="24292F"/>
              </a:solidFill>
              <a:latin typeface="Noto Sans" panose="020B0502040504020204" pitchFamily="34" charset="0"/>
            </a:endParaRPr>
          </a:p>
          <a:p>
            <a:r>
              <a:rPr lang="en-US" altLang="zh-CN" dirty="0">
                <a:solidFill>
                  <a:srgbClr val="24292F"/>
                </a:solidFill>
                <a:latin typeface="Noto Sans" panose="020B0502040504020204" pitchFamily="34" charset="0"/>
              </a:rPr>
              <a:t>3. </a:t>
            </a:r>
            <a:r>
              <a:rPr lang="en-US" altLang="zh-CN" dirty="0">
                <a:solidFill>
                  <a:srgbClr val="24292F"/>
                </a:solidFill>
                <a:latin typeface="Noto Sans" panose="020B0502040504020204" pitchFamily="34" charset="0"/>
                <a:sym typeface="+mn-ea"/>
              </a:rPr>
              <a:t>HKU-NFT Project --- Customized Data Services </a:t>
            </a:r>
          </a:p>
          <a:p>
            <a:endParaRPr lang="en-US" altLang="zh-CN" dirty="0">
              <a:solidFill>
                <a:srgbClr val="24292F"/>
              </a:solidFill>
              <a:latin typeface="Noto Sans" panose="020B0502040504020204" pitchFamily="34" charset="0"/>
            </a:endParaRPr>
          </a:p>
          <a:p>
            <a:r>
              <a:rPr lang="en-US" altLang="zh-CN" dirty="0">
                <a:solidFill>
                  <a:srgbClr val="24292F"/>
                </a:solidFill>
                <a:latin typeface="Noto Sans" panose="020B0502040504020204" pitchFamily="34" charset="0"/>
              </a:rPr>
              <a:t>4. Education Material of NFT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a:t>
            </a:r>
            <a:r>
              <a:rPr lang="en-US" altLang="zh-CN" dirty="0"/>
              <a:t>Design </a:t>
            </a:r>
            <a:r>
              <a:rPr lang="en-US" dirty="0"/>
              <a:t>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24</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923330"/>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p:txBody>
      </p:sp>
      <p:pic>
        <p:nvPicPr>
          <p:cNvPr id="4" name="图片 3">
            <a:extLst>
              <a:ext uri="{FF2B5EF4-FFF2-40B4-BE49-F238E27FC236}">
                <a16:creationId xmlns:a16="http://schemas.microsoft.com/office/drawing/2014/main" id="{36D67C66-CE1E-2AC9-7737-953EB1B83E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6054" y="2045479"/>
            <a:ext cx="7980142" cy="4812521"/>
          </a:xfrm>
          <a:prstGeom prst="rect">
            <a:avLst/>
          </a:prstGeom>
        </p:spPr>
      </p:pic>
      <p:sp>
        <p:nvSpPr>
          <p:cNvPr id="5" name="箭头: 右 4">
            <a:extLst>
              <a:ext uri="{FF2B5EF4-FFF2-40B4-BE49-F238E27FC236}">
                <a16:creationId xmlns:a16="http://schemas.microsoft.com/office/drawing/2014/main" id="{F5E9AB00-B3BD-26A2-2FC4-90730FAC55B2}"/>
              </a:ext>
            </a:extLst>
          </p:cNvPr>
          <p:cNvSpPr/>
          <p:nvPr/>
        </p:nvSpPr>
        <p:spPr>
          <a:xfrm>
            <a:off x="4358866" y="3733036"/>
            <a:ext cx="1282615" cy="498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4D84F37-37E2-506C-5DFB-70D98465D6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976" y="2081411"/>
            <a:ext cx="2506569" cy="4743914"/>
          </a:xfrm>
          <a:prstGeom prst="rect">
            <a:avLst/>
          </a:prstGeom>
        </p:spPr>
      </p:pic>
      <p:pic>
        <p:nvPicPr>
          <p:cNvPr id="8" name="图片 7">
            <a:extLst>
              <a:ext uri="{FF2B5EF4-FFF2-40B4-BE49-F238E27FC236}">
                <a16:creationId xmlns:a16="http://schemas.microsoft.com/office/drawing/2014/main" id="{C06860F8-6712-E50A-F4D8-CCA060367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023" y="2070327"/>
            <a:ext cx="2506569" cy="4740556"/>
          </a:xfrm>
          <a:prstGeom prst="rect">
            <a:avLst/>
          </a:prstGeom>
        </p:spPr>
      </p:pic>
      <p:pic>
        <p:nvPicPr>
          <p:cNvPr id="9" name="图片 8">
            <a:extLst>
              <a:ext uri="{FF2B5EF4-FFF2-40B4-BE49-F238E27FC236}">
                <a16:creationId xmlns:a16="http://schemas.microsoft.com/office/drawing/2014/main" id="{BB128D34-A6A1-55B8-8919-84C771BC1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032" y="2045479"/>
            <a:ext cx="2525568" cy="4776486"/>
          </a:xfrm>
          <a:prstGeom prst="rect">
            <a:avLst/>
          </a:prstGeom>
        </p:spPr>
      </p:pic>
      <p:pic>
        <p:nvPicPr>
          <p:cNvPr id="13" name="图片 12">
            <a:extLst>
              <a:ext uri="{FF2B5EF4-FFF2-40B4-BE49-F238E27FC236}">
                <a16:creationId xmlns:a16="http://schemas.microsoft.com/office/drawing/2014/main" id="{84D79469-78F8-3ECD-A0CF-FBB5AAB157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581" y="2097812"/>
            <a:ext cx="3016445" cy="3900169"/>
          </a:xfrm>
          <a:prstGeom prst="rect">
            <a:avLst/>
          </a:prstGeom>
        </p:spPr>
      </p:pic>
      <p:pic>
        <p:nvPicPr>
          <p:cNvPr id="14" name="图片 13">
            <a:extLst>
              <a:ext uri="{FF2B5EF4-FFF2-40B4-BE49-F238E27FC236}">
                <a16:creationId xmlns:a16="http://schemas.microsoft.com/office/drawing/2014/main" id="{AB81A48F-B03A-871F-D77E-B176EC85F5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4824" y="2080728"/>
            <a:ext cx="2975051" cy="3887323"/>
          </a:xfrm>
          <a:prstGeom prst="rect">
            <a:avLst/>
          </a:prstGeom>
        </p:spPr>
      </p:pic>
      <p:pic>
        <p:nvPicPr>
          <p:cNvPr id="15" name="图片 14">
            <a:extLst>
              <a:ext uri="{FF2B5EF4-FFF2-40B4-BE49-F238E27FC236}">
                <a16:creationId xmlns:a16="http://schemas.microsoft.com/office/drawing/2014/main" id="{7085EB01-0A70-E478-B2F7-52802BB751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9773" y="2080729"/>
            <a:ext cx="2975051" cy="3887322"/>
          </a:xfrm>
          <a:prstGeom prst="rect">
            <a:avLst/>
          </a:prstGeom>
        </p:spPr>
      </p:pic>
    </p:spTree>
    <p:extLst>
      <p:ext uri="{BB962C8B-B14F-4D97-AF65-F5344CB8AC3E}">
        <p14:creationId xmlns:p14="http://schemas.microsoft.com/office/powerpoint/2010/main" val="119392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Design 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25</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a:p>
            <a:pPr indent="-285750">
              <a:buFont typeface="Arial" panose="020B0604020202020204" pitchFamily="34" charset="0"/>
              <a:buChar char="•"/>
            </a:pPr>
            <a:r>
              <a:rPr lang="en-US" altLang="zh-CN" dirty="0">
                <a:solidFill>
                  <a:srgbClr val="24292F"/>
                </a:solidFill>
                <a:latin typeface="Noto Sans" panose="020B0502040504020204" pitchFamily="34" charset="0"/>
              </a:rPr>
              <a:t>Unlocking Industry Pathways</a:t>
            </a:r>
          </a:p>
        </p:txBody>
      </p:sp>
      <p:sp>
        <p:nvSpPr>
          <p:cNvPr id="10" name="矩形 9">
            <a:extLst>
              <a:ext uri="{FF2B5EF4-FFF2-40B4-BE49-F238E27FC236}">
                <a16:creationId xmlns:a16="http://schemas.microsoft.com/office/drawing/2014/main" id="{BD657EC8-543C-EA43-B425-C019D5B7FB18}"/>
              </a:ext>
            </a:extLst>
          </p:cNvPr>
          <p:cNvSpPr/>
          <p:nvPr/>
        </p:nvSpPr>
        <p:spPr>
          <a:xfrm>
            <a:off x="893282"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Designer</a:t>
            </a:r>
            <a:endParaRPr lang="zh-CN" altLang="en-US" dirty="0"/>
          </a:p>
        </p:txBody>
      </p:sp>
      <p:sp>
        <p:nvSpPr>
          <p:cNvPr id="12" name="矩形 11">
            <a:extLst>
              <a:ext uri="{FF2B5EF4-FFF2-40B4-BE49-F238E27FC236}">
                <a16:creationId xmlns:a16="http://schemas.microsoft.com/office/drawing/2014/main" id="{F0F3A861-CB67-9473-76BF-EC92D43F061E}"/>
              </a:ext>
            </a:extLst>
          </p:cNvPr>
          <p:cNvSpPr/>
          <p:nvPr/>
        </p:nvSpPr>
        <p:spPr>
          <a:xfrm>
            <a:off x="2649633" y="382958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Fashion Sketches</a:t>
            </a:r>
            <a:endParaRPr lang="zh-CN" altLang="en-US" dirty="0"/>
          </a:p>
        </p:txBody>
      </p:sp>
      <p:sp>
        <p:nvSpPr>
          <p:cNvPr id="18" name="矩形 17">
            <a:extLst>
              <a:ext uri="{FF2B5EF4-FFF2-40B4-BE49-F238E27FC236}">
                <a16:creationId xmlns:a16="http://schemas.microsoft.com/office/drawing/2014/main" id="{A7088121-F655-3AC7-81CB-ADCB62EB9FB3}"/>
              </a:ext>
            </a:extLst>
          </p:cNvPr>
          <p:cNvSpPr/>
          <p:nvPr/>
        </p:nvSpPr>
        <p:spPr>
          <a:xfrm>
            <a:off x="9675037" y="3823553"/>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Consumer</a:t>
            </a:r>
            <a:endParaRPr lang="zh-CN" altLang="en-US" dirty="0"/>
          </a:p>
        </p:txBody>
      </p:sp>
      <p:cxnSp>
        <p:nvCxnSpPr>
          <p:cNvPr id="20" name="直接箭头连接符 19">
            <a:extLst>
              <a:ext uri="{FF2B5EF4-FFF2-40B4-BE49-F238E27FC236}">
                <a16:creationId xmlns:a16="http://schemas.microsoft.com/office/drawing/2014/main" id="{47B597FE-5C0A-8743-5185-6B594175B12C}"/>
              </a:ext>
            </a:extLst>
          </p:cNvPr>
          <p:cNvCxnSpPr>
            <a:stCxn id="10" idx="3"/>
            <a:endCxn id="12" idx="1"/>
          </p:cNvCxnSpPr>
          <p:nvPr/>
        </p:nvCxnSpPr>
        <p:spPr>
          <a:xfrm>
            <a:off x="2184200" y="4113065"/>
            <a:ext cx="465433" cy="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DE36BD8-0BE1-3D1F-AB0E-51AAD74A803E}"/>
              </a:ext>
            </a:extLst>
          </p:cNvPr>
          <p:cNvCxnSpPr>
            <a:cxnSpLocks/>
            <a:stCxn id="12" idx="3"/>
            <a:endCxn id="8" idx="1"/>
          </p:cNvCxnSpPr>
          <p:nvPr/>
        </p:nvCxnSpPr>
        <p:spPr>
          <a:xfrm>
            <a:off x="3940551" y="4113890"/>
            <a:ext cx="465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56FCBBC-157A-42CF-1E77-9169D7A7DB90}"/>
              </a:ext>
            </a:extLst>
          </p:cNvPr>
          <p:cNvCxnSpPr>
            <a:cxnSpLocks/>
            <a:stCxn id="11" idx="3"/>
            <a:endCxn id="18" idx="1"/>
          </p:cNvCxnSpPr>
          <p:nvPr/>
        </p:nvCxnSpPr>
        <p:spPr>
          <a:xfrm flipV="1">
            <a:off x="9209604" y="4107862"/>
            <a:ext cx="465433" cy="6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1B621E9-D659-5B83-B067-C53D8E757ED3}"/>
              </a:ext>
            </a:extLst>
          </p:cNvPr>
          <p:cNvSpPr/>
          <p:nvPr/>
        </p:nvSpPr>
        <p:spPr>
          <a:xfrm>
            <a:off x="4405984" y="382958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Sample</a:t>
            </a:r>
          </a:p>
          <a:p>
            <a:pPr algn="ctr"/>
            <a:r>
              <a:rPr lang="en-US" altLang="zh-CN" dirty="0"/>
              <a:t>Clothes</a:t>
            </a:r>
            <a:endParaRPr lang="zh-CN" altLang="en-US" dirty="0"/>
          </a:p>
        </p:txBody>
      </p:sp>
      <p:sp>
        <p:nvSpPr>
          <p:cNvPr id="9" name="矩形 8">
            <a:extLst>
              <a:ext uri="{FF2B5EF4-FFF2-40B4-BE49-F238E27FC236}">
                <a16:creationId xmlns:a16="http://schemas.microsoft.com/office/drawing/2014/main" id="{999D8C39-8352-DC3F-6182-57BC6C0764FD}"/>
              </a:ext>
            </a:extLst>
          </p:cNvPr>
          <p:cNvSpPr/>
          <p:nvPr/>
        </p:nvSpPr>
        <p:spPr>
          <a:xfrm>
            <a:off x="6162335" y="3827022"/>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Model</a:t>
            </a:r>
          </a:p>
          <a:p>
            <a:pPr algn="ctr"/>
            <a:r>
              <a:rPr lang="en-US" altLang="zh-CN" dirty="0"/>
              <a:t>Display</a:t>
            </a:r>
            <a:endParaRPr lang="zh-CN" altLang="en-US" dirty="0"/>
          </a:p>
        </p:txBody>
      </p:sp>
      <p:sp>
        <p:nvSpPr>
          <p:cNvPr id="11" name="矩形 10">
            <a:extLst>
              <a:ext uri="{FF2B5EF4-FFF2-40B4-BE49-F238E27FC236}">
                <a16:creationId xmlns:a16="http://schemas.microsoft.com/office/drawing/2014/main" id="{9E3ABA12-E502-D99C-BC71-A69C15757D70}"/>
              </a:ext>
            </a:extLst>
          </p:cNvPr>
          <p:cNvSpPr/>
          <p:nvPr/>
        </p:nvSpPr>
        <p:spPr>
          <a:xfrm>
            <a:off x="7918686" y="3829567"/>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Pre-Sale</a:t>
            </a:r>
            <a:endParaRPr lang="zh-CN" altLang="en-US" dirty="0"/>
          </a:p>
        </p:txBody>
      </p:sp>
      <p:cxnSp>
        <p:nvCxnSpPr>
          <p:cNvPr id="24" name="直接箭头连接符 23">
            <a:extLst>
              <a:ext uri="{FF2B5EF4-FFF2-40B4-BE49-F238E27FC236}">
                <a16:creationId xmlns:a16="http://schemas.microsoft.com/office/drawing/2014/main" id="{8E2BDC33-4D97-5D9D-52F5-CD1F35DBF476}"/>
              </a:ext>
            </a:extLst>
          </p:cNvPr>
          <p:cNvCxnSpPr>
            <a:cxnSpLocks/>
            <a:stCxn id="8" idx="3"/>
            <a:endCxn id="9" idx="1"/>
          </p:cNvCxnSpPr>
          <p:nvPr/>
        </p:nvCxnSpPr>
        <p:spPr>
          <a:xfrm flipV="1">
            <a:off x="5696902" y="4111331"/>
            <a:ext cx="465433" cy="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C9649CB-EBDD-EAAB-58F3-708F7E91FB97}"/>
              </a:ext>
            </a:extLst>
          </p:cNvPr>
          <p:cNvCxnSpPr>
            <a:cxnSpLocks/>
            <a:stCxn id="9" idx="3"/>
            <a:endCxn id="11" idx="1"/>
          </p:cNvCxnSpPr>
          <p:nvPr/>
        </p:nvCxnSpPr>
        <p:spPr>
          <a:xfrm>
            <a:off x="7453253" y="4111331"/>
            <a:ext cx="465433" cy="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2">
            <a:extLst>
              <a:ext uri="{FF2B5EF4-FFF2-40B4-BE49-F238E27FC236}">
                <a16:creationId xmlns:a16="http://schemas.microsoft.com/office/drawing/2014/main" id="{C719E810-EF20-E67C-2D25-9C9716ADA383}"/>
              </a:ext>
            </a:extLst>
          </p:cNvPr>
          <p:cNvSpPr>
            <a:spLocks noChangeArrowheads="1"/>
          </p:cNvSpPr>
          <p:nvPr/>
        </p:nvSpPr>
        <p:spPr bwMode="auto">
          <a:xfrm>
            <a:off x="3895892" y="4546585"/>
            <a:ext cx="386046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Traditional Fashion Design Sales Process</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1987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Copyright on the AI Design and Blockchain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26</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1200329"/>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The combination of AI and blockchain offers more imaginative possibilities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Creators have the potential for more flexible copyright control.</a:t>
            </a:r>
          </a:p>
          <a:p>
            <a:pPr indent="-285750">
              <a:buFont typeface="Arial" panose="020B0604020202020204" pitchFamily="34" charset="0"/>
              <a:buChar char="•"/>
            </a:pPr>
            <a:r>
              <a:rPr lang="en-US" altLang="zh-CN" dirty="0">
                <a:solidFill>
                  <a:srgbClr val="24292F"/>
                </a:solidFill>
                <a:latin typeface="Noto Sans" panose="020B0502040504020204" pitchFamily="34" charset="0"/>
              </a:rPr>
              <a:t>Unlocking Industry Pathways</a:t>
            </a:r>
          </a:p>
        </p:txBody>
      </p:sp>
      <p:sp>
        <p:nvSpPr>
          <p:cNvPr id="10" name="矩形 9">
            <a:extLst>
              <a:ext uri="{FF2B5EF4-FFF2-40B4-BE49-F238E27FC236}">
                <a16:creationId xmlns:a16="http://schemas.microsoft.com/office/drawing/2014/main" id="{BD657EC8-543C-EA43-B425-C019D5B7FB18}"/>
              </a:ext>
            </a:extLst>
          </p:cNvPr>
          <p:cNvSpPr/>
          <p:nvPr/>
        </p:nvSpPr>
        <p:spPr>
          <a:xfrm>
            <a:off x="1361912"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Designer</a:t>
            </a:r>
            <a:endParaRPr lang="zh-CN" altLang="en-US" dirty="0"/>
          </a:p>
        </p:txBody>
      </p:sp>
      <p:sp>
        <p:nvSpPr>
          <p:cNvPr id="12" name="矩形 11">
            <a:extLst>
              <a:ext uri="{FF2B5EF4-FFF2-40B4-BE49-F238E27FC236}">
                <a16:creationId xmlns:a16="http://schemas.microsoft.com/office/drawing/2014/main" id="{F0F3A861-CB67-9473-76BF-EC92D43F061E}"/>
              </a:ext>
            </a:extLst>
          </p:cNvPr>
          <p:cNvSpPr/>
          <p:nvPr/>
        </p:nvSpPr>
        <p:spPr>
          <a:xfrm>
            <a:off x="3697023"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AI platform</a:t>
            </a:r>
            <a:endParaRPr lang="zh-CN" altLang="en-US" dirty="0"/>
          </a:p>
        </p:txBody>
      </p:sp>
      <p:sp>
        <p:nvSpPr>
          <p:cNvPr id="16" name="矩形 15">
            <a:extLst>
              <a:ext uri="{FF2B5EF4-FFF2-40B4-BE49-F238E27FC236}">
                <a16:creationId xmlns:a16="http://schemas.microsoft.com/office/drawing/2014/main" id="{5BB39641-9648-20CB-F36D-31E72648A2DD}"/>
              </a:ext>
            </a:extLst>
          </p:cNvPr>
          <p:cNvSpPr/>
          <p:nvPr/>
        </p:nvSpPr>
        <p:spPr>
          <a:xfrm>
            <a:off x="6142659" y="298685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Blockchain</a:t>
            </a:r>
          </a:p>
          <a:p>
            <a:pPr algn="ctr"/>
            <a:r>
              <a:rPr lang="en-US" altLang="zh-CN" dirty="0"/>
              <a:t>Token</a:t>
            </a:r>
            <a:endParaRPr lang="zh-CN" altLang="en-US" dirty="0"/>
          </a:p>
        </p:txBody>
      </p:sp>
      <p:sp>
        <p:nvSpPr>
          <p:cNvPr id="17" name="矩形 16">
            <a:extLst>
              <a:ext uri="{FF2B5EF4-FFF2-40B4-BE49-F238E27FC236}">
                <a16:creationId xmlns:a16="http://schemas.microsoft.com/office/drawing/2014/main" id="{192A045D-1D6B-1228-6F14-9D574C94C107}"/>
              </a:ext>
            </a:extLst>
          </p:cNvPr>
          <p:cNvSpPr/>
          <p:nvPr/>
        </p:nvSpPr>
        <p:spPr>
          <a:xfrm>
            <a:off x="6142659" y="4907851"/>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Product</a:t>
            </a:r>
          </a:p>
          <a:p>
            <a:pPr algn="ctr"/>
            <a:r>
              <a:rPr lang="en-US" altLang="zh-CN" dirty="0"/>
              <a:t>Factory</a:t>
            </a:r>
            <a:endParaRPr lang="zh-CN" altLang="en-US" dirty="0"/>
          </a:p>
        </p:txBody>
      </p:sp>
      <p:sp>
        <p:nvSpPr>
          <p:cNvPr id="18" name="矩形 17">
            <a:extLst>
              <a:ext uri="{FF2B5EF4-FFF2-40B4-BE49-F238E27FC236}">
                <a16:creationId xmlns:a16="http://schemas.microsoft.com/office/drawing/2014/main" id="{A7088121-F655-3AC7-81CB-ADCB62EB9FB3}"/>
              </a:ext>
            </a:extLst>
          </p:cNvPr>
          <p:cNvSpPr/>
          <p:nvPr/>
        </p:nvSpPr>
        <p:spPr>
          <a:xfrm>
            <a:off x="8691323" y="3828756"/>
            <a:ext cx="1290918"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Consumer</a:t>
            </a:r>
            <a:endParaRPr lang="zh-CN" altLang="en-US" dirty="0"/>
          </a:p>
        </p:txBody>
      </p:sp>
      <p:cxnSp>
        <p:nvCxnSpPr>
          <p:cNvPr id="20" name="直接箭头连接符 19">
            <a:extLst>
              <a:ext uri="{FF2B5EF4-FFF2-40B4-BE49-F238E27FC236}">
                <a16:creationId xmlns:a16="http://schemas.microsoft.com/office/drawing/2014/main" id="{47B597FE-5C0A-8743-5185-6B594175B12C}"/>
              </a:ext>
            </a:extLst>
          </p:cNvPr>
          <p:cNvCxnSpPr>
            <a:stCxn id="10" idx="3"/>
            <a:endCxn id="12" idx="1"/>
          </p:cNvCxnSpPr>
          <p:nvPr/>
        </p:nvCxnSpPr>
        <p:spPr>
          <a:xfrm>
            <a:off x="2652830" y="4113065"/>
            <a:ext cx="1044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BA38868-DAF1-B82F-94C7-710ED55B3BA6}"/>
              </a:ext>
            </a:extLst>
          </p:cNvPr>
          <p:cNvCxnSpPr>
            <a:stCxn id="12" idx="3"/>
            <a:endCxn id="16" idx="1"/>
          </p:cNvCxnSpPr>
          <p:nvPr/>
        </p:nvCxnSpPr>
        <p:spPr>
          <a:xfrm flipV="1">
            <a:off x="4987941" y="3271160"/>
            <a:ext cx="1154718" cy="84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DE36BD8-0BE1-3D1F-AB0E-51AAD74A803E}"/>
              </a:ext>
            </a:extLst>
          </p:cNvPr>
          <p:cNvCxnSpPr>
            <a:stCxn id="12" idx="3"/>
            <a:endCxn id="17" idx="1"/>
          </p:cNvCxnSpPr>
          <p:nvPr/>
        </p:nvCxnSpPr>
        <p:spPr>
          <a:xfrm>
            <a:off x="4987941" y="4113065"/>
            <a:ext cx="1154718" cy="10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EE8524B-AB5B-2DDB-24A8-46CC71A9C309}"/>
              </a:ext>
            </a:extLst>
          </p:cNvPr>
          <p:cNvCxnSpPr>
            <a:stCxn id="16" idx="3"/>
            <a:endCxn id="18" idx="1"/>
          </p:cNvCxnSpPr>
          <p:nvPr/>
        </p:nvCxnSpPr>
        <p:spPr>
          <a:xfrm>
            <a:off x="7433577" y="3271160"/>
            <a:ext cx="1257746" cy="84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56FCBBC-157A-42CF-1E77-9169D7A7DB90}"/>
              </a:ext>
            </a:extLst>
          </p:cNvPr>
          <p:cNvCxnSpPr>
            <a:stCxn id="17" idx="3"/>
            <a:endCxn id="18" idx="1"/>
          </p:cNvCxnSpPr>
          <p:nvPr/>
        </p:nvCxnSpPr>
        <p:spPr>
          <a:xfrm flipV="1">
            <a:off x="7433577" y="4113065"/>
            <a:ext cx="1257746" cy="10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6BC6D225-59AF-504E-E78E-70200EA2364A}"/>
              </a:ext>
            </a:extLst>
          </p:cNvPr>
          <p:cNvSpPr>
            <a:spLocks noChangeArrowheads="1"/>
          </p:cNvSpPr>
          <p:nvPr/>
        </p:nvSpPr>
        <p:spPr bwMode="auto">
          <a:xfrm>
            <a:off x="3895892" y="5596895"/>
            <a:ext cx="386046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rgbClr val="333333"/>
                </a:solidFill>
                <a:effectLst/>
                <a:latin typeface="minorHAnsi" charset="0"/>
                <a:ea typeface="minorHAnsi" charset="0"/>
                <a:cs typeface="Times New Roman" panose="02020603050405020304" pitchFamily="18" charset="0"/>
              </a:rPr>
              <a:t>AI + Blockchain Fashion Design Sales Process</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4249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3B6C-42B3-4C83-A3AA-003A19366FE7}"/>
              </a:ext>
            </a:extLst>
          </p:cNvPr>
          <p:cNvSpPr>
            <a:spLocks noGrp="1"/>
          </p:cNvSpPr>
          <p:nvPr>
            <p:ph type="title"/>
          </p:nvPr>
        </p:nvSpPr>
        <p:spPr>
          <a:xfrm>
            <a:off x="660400" y="128587"/>
            <a:ext cx="10858500" cy="900112"/>
          </a:xfrm>
        </p:spPr>
        <p:txBody>
          <a:bodyPr>
            <a:normAutofit/>
          </a:bodyPr>
          <a:lstStyle/>
          <a:p>
            <a:r>
              <a:rPr lang="en-US" dirty="0"/>
              <a:t>Real-World Asset (RWA) Tokenization</a:t>
            </a:r>
          </a:p>
        </p:txBody>
      </p:sp>
      <p:sp>
        <p:nvSpPr>
          <p:cNvPr id="3" name="Slide Number Placeholder 2">
            <a:extLst>
              <a:ext uri="{FF2B5EF4-FFF2-40B4-BE49-F238E27FC236}">
                <a16:creationId xmlns:a16="http://schemas.microsoft.com/office/drawing/2014/main" id="{F4E56927-04D0-FB43-72E2-620718CE2BFD}"/>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27</a:t>
            </a:fld>
            <a:endParaRPr lang="en-US"/>
          </a:p>
        </p:txBody>
      </p:sp>
      <p:sp>
        <p:nvSpPr>
          <p:cNvPr id="6" name="文本框 5">
            <a:extLst>
              <a:ext uri="{FF2B5EF4-FFF2-40B4-BE49-F238E27FC236}">
                <a16:creationId xmlns:a16="http://schemas.microsoft.com/office/drawing/2014/main" id="{B1BFD109-D55D-6DFF-E5F1-6B5253C1788F}"/>
              </a:ext>
            </a:extLst>
          </p:cNvPr>
          <p:cNvSpPr txBox="1"/>
          <p:nvPr/>
        </p:nvSpPr>
        <p:spPr>
          <a:xfrm>
            <a:off x="660400" y="1130300"/>
            <a:ext cx="10331450" cy="203132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Benefits of RWA Tokenization</a:t>
            </a:r>
          </a:p>
          <a:p>
            <a:pPr indent="-285750">
              <a:buFont typeface="Arial" panose="020B0604020202020204" pitchFamily="34" charset="0"/>
              <a:buChar char="•"/>
            </a:pPr>
            <a:r>
              <a:rPr lang="en-US" altLang="zh-CN" dirty="0">
                <a:solidFill>
                  <a:srgbClr val="24292F"/>
                </a:solidFill>
                <a:latin typeface="Noto Sans" panose="020B0502040504020204" pitchFamily="34" charset="0"/>
              </a:rPr>
              <a:t>Increased Liquidity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Fractional Ownership</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Transparency and Security</a:t>
            </a:r>
          </a:p>
          <a:p>
            <a:pPr indent="-285750">
              <a:buFont typeface="Arial" panose="020B0604020202020204" pitchFamily="34" charset="0"/>
              <a:buChar char="•"/>
            </a:pPr>
            <a:r>
              <a:rPr lang="en-US" altLang="zh-CN" dirty="0">
                <a:solidFill>
                  <a:srgbClr val="24292F"/>
                </a:solidFill>
                <a:latin typeface="Noto Sans" panose="020B0502040504020204" pitchFamily="34" charset="0"/>
              </a:rPr>
              <a:t>Reduced Transaction Costs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Global Market Access</a:t>
            </a:r>
          </a:p>
        </p:txBody>
      </p:sp>
      <p:sp>
        <p:nvSpPr>
          <p:cNvPr id="10" name="文本框 9">
            <a:extLst>
              <a:ext uri="{FF2B5EF4-FFF2-40B4-BE49-F238E27FC236}">
                <a16:creationId xmlns:a16="http://schemas.microsoft.com/office/drawing/2014/main" id="{82A4CF39-6002-942C-BE2E-89F47235F896}"/>
              </a:ext>
            </a:extLst>
          </p:cNvPr>
          <p:cNvSpPr txBox="1"/>
          <p:nvPr/>
        </p:nvSpPr>
        <p:spPr>
          <a:xfrm>
            <a:off x="660400" y="3429000"/>
            <a:ext cx="10331450" cy="2031325"/>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dirty="0">
                <a:solidFill>
                  <a:srgbClr val="24292F"/>
                </a:solidFill>
                <a:latin typeface="Noto Sans" panose="020B0502040504020204" pitchFamily="34" charset="0"/>
              </a:rPr>
              <a:t>How RWA Tokenization Works</a:t>
            </a:r>
          </a:p>
          <a:p>
            <a:pPr indent="-285750">
              <a:buFont typeface="Arial" panose="020B0604020202020204" pitchFamily="34" charset="0"/>
              <a:buChar char="•"/>
            </a:pPr>
            <a:r>
              <a:rPr lang="en-US" altLang="zh-CN" dirty="0">
                <a:solidFill>
                  <a:srgbClr val="24292F"/>
                </a:solidFill>
                <a:latin typeface="Noto Sans" panose="020B0502040504020204" pitchFamily="34" charset="0"/>
              </a:rPr>
              <a:t>Asset Identification</a:t>
            </a:r>
          </a:p>
          <a:p>
            <a:pPr indent="-285750">
              <a:buFont typeface="Arial" panose="020B0604020202020204" pitchFamily="34" charset="0"/>
              <a:buChar char="•"/>
            </a:pPr>
            <a:r>
              <a:rPr lang="en-US" altLang="zh-CN" dirty="0">
                <a:solidFill>
                  <a:srgbClr val="24292F"/>
                </a:solidFill>
                <a:latin typeface="Noto Sans" panose="020B0502040504020204" pitchFamily="34" charset="0"/>
              </a:rPr>
              <a:t>Valuation and Legal Compliance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Token Issuance</a:t>
            </a:r>
          </a:p>
          <a:p>
            <a:pPr indent="-285750">
              <a:buFont typeface="Arial" panose="020B0604020202020204" pitchFamily="34" charset="0"/>
              <a:buChar char="•"/>
            </a:pPr>
            <a:r>
              <a:rPr lang="en-US" altLang="zh-CN" dirty="0">
                <a:solidFill>
                  <a:srgbClr val="24292F"/>
                </a:solidFill>
                <a:latin typeface="Noto Sans" panose="020B0502040504020204" pitchFamily="34" charset="0"/>
              </a:rPr>
              <a:t>Market Placement</a:t>
            </a:r>
          </a:p>
          <a:p>
            <a:pPr indent="-285750">
              <a:buFont typeface="Arial" panose="020B0604020202020204" pitchFamily="34" charset="0"/>
              <a:buChar char="•"/>
            </a:pPr>
            <a:r>
              <a:rPr lang="en-US" altLang="zh-CN" dirty="0">
                <a:solidFill>
                  <a:srgbClr val="24292F"/>
                </a:solidFill>
                <a:latin typeface="Noto Sans" panose="020B0502040504020204" pitchFamily="34" charset="0"/>
              </a:rPr>
              <a:t>Trading</a:t>
            </a:r>
          </a:p>
        </p:txBody>
      </p:sp>
      <p:sp>
        <p:nvSpPr>
          <p:cNvPr id="12" name="矩形 11">
            <a:extLst>
              <a:ext uri="{FF2B5EF4-FFF2-40B4-BE49-F238E27FC236}">
                <a16:creationId xmlns:a16="http://schemas.microsoft.com/office/drawing/2014/main" id="{E7C08237-06AC-3363-01AF-E542DAB2948E}"/>
              </a:ext>
            </a:extLst>
          </p:cNvPr>
          <p:cNvSpPr/>
          <p:nvPr/>
        </p:nvSpPr>
        <p:spPr>
          <a:xfrm>
            <a:off x="6814489" y="1467936"/>
            <a:ext cx="1415103"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Asset</a:t>
            </a:r>
            <a:endParaRPr lang="zh-CN" altLang="en-US" dirty="0"/>
          </a:p>
        </p:txBody>
      </p:sp>
      <p:cxnSp>
        <p:nvCxnSpPr>
          <p:cNvPr id="14" name="直接箭头连接符 13">
            <a:extLst>
              <a:ext uri="{FF2B5EF4-FFF2-40B4-BE49-F238E27FC236}">
                <a16:creationId xmlns:a16="http://schemas.microsoft.com/office/drawing/2014/main" id="{7994933A-AC47-A085-C739-0B17A3CCE05D}"/>
              </a:ext>
            </a:extLst>
          </p:cNvPr>
          <p:cNvCxnSpPr/>
          <p:nvPr/>
        </p:nvCxnSpPr>
        <p:spPr>
          <a:xfrm>
            <a:off x="7522040" y="2249439"/>
            <a:ext cx="0" cy="68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B5086107-63C7-9E75-9FE3-D40D56154BEA}"/>
              </a:ext>
            </a:extLst>
          </p:cNvPr>
          <p:cNvSpPr/>
          <p:nvPr/>
        </p:nvSpPr>
        <p:spPr>
          <a:xfrm>
            <a:off x="6822173" y="3161625"/>
            <a:ext cx="1407423"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Token</a:t>
            </a:r>
            <a:endParaRPr lang="zh-CN" altLang="en-US" dirty="0"/>
          </a:p>
        </p:txBody>
      </p:sp>
      <p:cxnSp>
        <p:nvCxnSpPr>
          <p:cNvPr id="16" name="直接箭头连接符 15">
            <a:extLst>
              <a:ext uri="{FF2B5EF4-FFF2-40B4-BE49-F238E27FC236}">
                <a16:creationId xmlns:a16="http://schemas.microsoft.com/office/drawing/2014/main" id="{DCD6708A-4A55-B231-D7A9-DD6C5B04DD8F}"/>
              </a:ext>
            </a:extLst>
          </p:cNvPr>
          <p:cNvCxnSpPr/>
          <p:nvPr/>
        </p:nvCxnSpPr>
        <p:spPr>
          <a:xfrm>
            <a:off x="7522040" y="4020857"/>
            <a:ext cx="0" cy="68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4C2C701-B665-7729-5778-27C4279A227A}"/>
              </a:ext>
            </a:extLst>
          </p:cNvPr>
          <p:cNvSpPr/>
          <p:nvPr/>
        </p:nvSpPr>
        <p:spPr>
          <a:xfrm>
            <a:off x="6814489" y="4933263"/>
            <a:ext cx="1415109" cy="568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Transaction</a:t>
            </a:r>
            <a:endParaRPr lang="zh-CN" altLang="en-US" dirty="0"/>
          </a:p>
        </p:txBody>
      </p:sp>
    </p:spTree>
    <p:extLst>
      <p:ext uri="{BB962C8B-B14F-4D97-AF65-F5344CB8AC3E}">
        <p14:creationId xmlns:p14="http://schemas.microsoft.com/office/powerpoint/2010/main" val="2076147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0204" y="302607"/>
            <a:ext cx="10795046" cy="907822"/>
          </a:xfrm>
        </p:spPr>
        <p:txBody>
          <a:bodyPr>
            <a:normAutofit/>
          </a:bodyPr>
          <a:lstStyle/>
          <a:p>
            <a:pPr algn="ctr"/>
            <a:r>
              <a:rPr lang="en-US" altLang="zh-CN" sz="4000" dirty="0"/>
              <a:t>HEDERA DATA API</a:t>
            </a:r>
            <a:endParaRPr lang="zh-CN" altLang="en-US" sz="4000" dirty="0"/>
          </a:p>
        </p:txBody>
      </p:sp>
      <p:pic>
        <p:nvPicPr>
          <p:cNvPr id="10" name="图片 9"/>
          <p:cNvPicPr>
            <a:picLocks noChangeAspect="1"/>
          </p:cNvPicPr>
          <p:nvPr/>
        </p:nvPicPr>
        <p:blipFill>
          <a:blip r:embed="rId3"/>
          <a:stretch>
            <a:fillRect/>
          </a:stretch>
        </p:blipFill>
        <p:spPr>
          <a:xfrm>
            <a:off x="277568" y="1328192"/>
            <a:ext cx="11830826" cy="55917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normAutofit/>
          </a:bodyPr>
          <a:lstStyle/>
          <a:p>
            <a:r>
              <a:rPr lang="en-US" altLang="zh-CN" sz="3600" dirty="0"/>
              <a:t>Content</a:t>
            </a:r>
          </a:p>
        </p:txBody>
      </p:sp>
      <p:sp>
        <p:nvSpPr>
          <p:cNvPr id="3" name="内容占位符 2"/>
          <p:cNvSpPr>
            <a:spLocks noGrp="1"/>
          </p:cNvSpPr>
          <p:nvPr>
            <p:ph idx="4294967295"/>
          </p:nvPr>
        </p:nvSpPr>
        <p:spPr>
          <a:xfrm>
            <a:off x="177617" y="1976928"/>
            <a:ext cx="9288725" cy="4351338"/>
          </a:xfrm>
        </p:spPr>
        <p:txBody>
          <a:bodyPr>
            <a:normAutofit/>
          </a:bodyPr>
          <a:lstStyle/>
          <a:p>
            <a:r>
              <a:rPr lang="en-US" altLang="zh-CN" sz="2400" dirty="0"/>
              <a:t>Api Usage</a:t>
            </a:r>
          </a:p>
          <a:p>
            <a:r>
              <a:rPr lang="en-US" altLang="zh-CN" sz="2400" dirty="0"/>
              <a:t>How to collect data information</a:t>
            </a:r>
          </a:p>
          <a:p>
            <a:r>
              <a:rPr lang="en-US" altLang="zh-CN" sz="2400" dirty="0"/>
              <a:t>Data structure comparison</a:t>
            </a:r>
          </a:p>
          <a:p>
            <a:r>
              <a:rPr lang="en-US" altLang="zh-CN" sz="2400" dirty="0"/>
              <a:t>Result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Hedera NFT Data Overview</a:t>
            </a:r>
            <a:endParaRPr lang="zh-CN" altLang="en-US" dirty="0"/>
          </a:p>
        </p:txBody>
      </p:sp>
      <p:sp>
        <p:nvSpPr>
          <p:cNvPr id="5" name="文本占位符 4"/>
          <p:cNvSpPr>
            <a:spLocks noGrp="1"/>
          </p:cNvSpPr>
          <p:nvPr>
            <p:ph type="body" idx="1"/>
          </p:nvPr>
        </p:nvSpPr>
        <p:spPr/>
        <p:txBody>
          <a:bodyPr/>
          <a:lstStyle/>
          <a:p>
            <a:r>
              <a:rPr lang="en-US" altLang="zh-CN" dirty="0"/>
              <a:t>A decentralized public ledger using a leaderless, asynchronous Byzantine Fault Tolerant (aBFT) hashgraph consensus algorithm.</a:t>
            </a:r>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534400" y="6410325"/>
            <a:ext cx="3657600" cy="273050"/>
          </a:xfrm>
        </p:spPr>
        <p:txBody>
          <a:bodyPr/>
          <a:lstStyle/>
          <a:p>
            <a:fld id="{C8BB1146-E542-4D4E-B8E9-6919A11DDD48}" type="slidenum">
              <a:rPr lang="en-US" smtClean="0"/>
              <a:t>30</a:t>
            </a:fld>
            <a:endParaRPr lang="en-US"/>
          </a:p>
        </p:txBody>
      </p:sp>
      <p:sp>
        <p:nvSpPr>
          <p:cNvPr id="7" name="文本框 6"/>
          <p:cNvSpPr txBox="1"/>
          <p:nvPr/>
        </p:nvSpPr>
        <p:spPr>
          <a:xfrm>
            <a:off x="772233" y="605044"/>
            <a:ext cx="9004300" cy="584775"/>
          </a:xfrm>
          <a:prstGeom prst="rect">
            <a:avLst/>
          </a:prstGeom>
          <a:noFill/>
        </p:spPr>
        <p:txBody>
          <a:bodyPr wrap="square" rtlCol="0">
            <a:spAutoFit/>
          </a:bodyPr>
          <a:lstStyle/>
          <a:p>
            <a:r>
              <a:rPr lang="en-US" altLang="zh-CN" sz="3200" b="1" dirty="0"/>
              <a:t>Hedera official document</a:t>
            </a:r>
          </a:p>
        </p:txBody>
      </p:sp>
      <p:pic>
        <p:nvPicPr>
          <p:cNvPr id="9" name="图片 8"/>
          <p:cNvPicPr>
            <a:picLocks noChangeAspect="1"/>
          </p:cNvPicPr>
          <p:nvPr/>
        </p:nvPicPr>
        <p:blipFill>
          <a:blip r:embed="rId3"/>
          <a:stretch>
            <a:fillRect/>
          </a:stretch>
        </p:blipFill>
        <p:spPr>
          <a:xfrm>
            <a:off x="855194" y="1236254"/>
            <a:ext cx="10179004" cy="55485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altLang="zh-CN" dirty="0"/>
              <a:t>REST API USAGE</a:t>
            </a:r>
            <a:endParaRPr lang="en-US" dirty="0"/>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31</a:t>
            </a:fld>
            <a:endParaRPr lang="en-US"/>
          </a:p>
        </p:txBody>
      </p:sp>
      <p:sp>
        <p:nvSpPr>
          <p:cNvPr id="7" name="文本框 6"/>
          <p:cNvSpPr txBox="1"/>
          <p:nvPr/>
        </p:nvSpPr>
        <p:spPr>
          <a:xfrm>
            <a:off x="660400" y="1797050"/>
            <a:ext cx="9026525" cy="646331"/>
          </a:xfrm>
          <a:prstGeom prst="rect">
            <a:avLst/>
          </a:prstGeom>
          <a:noFill/>
        </p:spPr>
        <p:txBody>
          <a:bodyPr wrap="square" rtlCol="0">
            <a:spAutoFit/>
          </a:bodyPr>
          <a:lstStyle/>
          <a:p>
            <a:r>
              <a:rPr lang="en-US" altLang="zh-CN" b="0" i="0" dirty="0">
                <a:effectLst/>
                <a:latin typeface="__Roboto_053b0a"/>
              </a:rPr>
              <a:t>To make a request, use the </a:t>
            </a:r>
            <a:r>
              <a:rPr lang="en-US" altLang="zh-CN" b="0" i="0" dirty="0">
                <a:effectLst/>
                <a:latin typeface="+mn-ea"/>
              </a:rPr>
              <a:t>network</a:t>
            </a:r>
            <a:r>
              <a:rPr lang="en-US" altLang="zh-CN" b="0" i="0" dirty="0">
                <a:effectLst/>
                <a:latin typeface="__Roboto_053b0a"/>
              </a:rPr>
              <a:t> endpoint and the REST API of choice. For example, to get a list of account entity on </a:t>
            </a:r>
            <a:r>
              <a:rPr lang="en-US" altLang="zh-CN" b="0" i="0" dirty="0" err="1">
                <a:effectLst/>
                <a:latin typeface="__Roboto_053b0a"/>
              </a:rPr>
              <a:t>mainnet</a:t>
            </a:r>
            <a:r>
              <a:rPr lang="en-US" altLang="zh-CN" b="0" i="0" dirty="0">
                <a:effectLst/>
                <a:latin typeface="__Roboto_053b0a"/>
              </a:rPr>
              <a:t> you would make the following request</a:t>
            </a:r>
            <a:endParaRPr lang="en-US" altLang="zh-CN" dirty="0"/>
          </a:p>
        </p:txBody>
      </p:sp>
      <p:pic>
        <p:nvPicPr>
          <p:cNvPr id="5" name="图片 4"/>
          <p:cNvPicPr>
            <a:picLocks noChangeAspect="1"/>
          </p:cNvPicPr>
          <p:nvPr/>
        </p:nvPicPr>
        <p:blipFill>
          <a:blip r:embed="rId3"/>
          <a:stretch>
            <a:fillRect/>
          </a:stretch>
        </p:blipFill>
        <p:spPr>
          <a:xfrm>
            <a:off x="813359" y="2632347"/>
            <a:ext cx="5488766" cy="2925919"/>
          </a:xfrm>
          <a:prstGeom prst="rect">
            <a:avLst/>
          </a:prstGeom>
        </p:spPr>
      </p:pic>
      <p:pic>
        <p:nvPicPr>
          <p:cNvPr id="8" name="图片 7"/>
          <p:cNvPicPr>
            <a:picLocks noChangeAspect="1"/>
          </p:cNvPicPr>
          <p:nvPr/>
        </p:nvPicPr>
        <p:blipFill>
          <a:blip r:embed="rId4"/>
          <a:stretch>
            <a:fillRect/>
          </a:stretch>
        </p:blipFill>
        <p:spPr>
          <a:xfrm>
            <a:off x="6622875" y="2797613"/>
            <a:ext cx="5111926" cy="2625725"/>
          </a:xfrm>
          <a:prstGeom prst="rect">
            <a:avLst/>
          </a:prstGeom>
        </p:spPr>
      </p:pic>
      <p:sp>
        <p:nvSpPr>
          <p:cNvPr id="9" name="文本框 8"/>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1. b</a:t>
            </a:r>
            <a:r>
              <a:rPr lang="en-US" altLang="en-US" dirty="0" err="1">
                <a:solidFill>
                  <a:srgbClr val="000000"/>
                </a:solidFill>
                <a:latin typeface="Microsoft YaHei"/>
                <a:ea typeface="Microsoft YaHei"/>
              </a:rPr>
              <a:t>ase</a:t>
            </a:r>
            <a:r>
              <a:rPr lang="en-US" altLang="en-US" dirty="0">
                <a:solidFill>
                  <a:srgbClr val="000000"/>
                </a:solidFill>
                <a:latin typeface="Microsoft YaHei"/>
                <a:ea typeface="Microsoft YaHei"/>
              </a:rPr>
              <a:t> </a:t>
            </a:r>
            <a:r>
              <a:rPr lang="en-US" altLang="en-US" dirty="0" err="1">
                <a:solidFill>
                  <a:srgbClr val="000000"/>
                </a:solidFill>
                <a:latin typeface="Microsoft YaHei"/>
                <a:ea typeface="Microsoft YaHei"/>
              </a:rPr>
              <a:t>url</a:t>
            </a: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 </a:t>
            </a:r>
          </a:p>
        </p:txBody>
      </p:sp>
      <p:sp>
        <p:nvSpPr>
          <p:cNvPr id="10" name="文本框 9"/>
          <p:cNvSpPr txBox="1"/>
          <p:nvPr/>
        </p:nvSpPr>
        <p:spPr>
          <a:xfrm>
            <a:off x="7973595" y="6000835"/>
            <a:ext cx="1275013"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2. </a:t>
            </a:r>
            <a:r>
              <a:rPr kumimoji="0" lang="en-US" altLang="zh-CN" sz="1800" b="0" i="0" u="none" strike="noStrike" kern="1200" cap="none" spc="0" normalizeH="0" baseline="0" noProof="0" dirty="0">
                <a:ln>
                  <a:noFill/>
                </a:ln>
                <a:solidFill>
                  <a:srgbClr val="000000"/>
                </a:solidFill>
                <a:effectLst/>
                <a:uLnTx/>
                <a:uFillTx/>
                <a:latin typeface="Microsoft YaHei"/>
                <a:ea typeface="Microsoft YaHei"/>
              </a:rPr>
              <a:t>Sub </a:t>
            </a:r>
            <a:r>
              <a:rPr kumimoji="0" lang="en-US" altLang="zh-CN" sz="1800" b="0" i="0" u="none" strike="noStrike" kern="1200" cap="none" spc="0" normalizeH="0" baseline="0" noProof="0" dirty="0" err="1">
                <a:ln>
                  <a:noFill/>
                </a:ln>
                <a:solidFill>
                  <a:srgbClr val="000000"/>
                </a:solidFill>
                <a:effectLst/>
                <a:uLnTx/>
                <a:uFillTx/>
                <a:latin typeface="Microsoft YaHei"/>
                <a:ea typeface="Microsoft YaHei"/>
              </a:rPr>
              <a:t>url</a:t>
            </a: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altLang="zh-CN" dirty="0"/>
              <a:t>Data Acquisition Solution </a:t>
            </a:r>
            <a:endParaRPr lang="en-US" dirty="0"/>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32</a:t>
            </a:fld>
            <a:endParaRPr lang="en-US"/>
          </a:p>
        </p:txBody>
      </p:sp>
      <p:sp>
        <p:nvSpPr>
          <p:cNvPr id="9" name="文本框 8"/>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pic>
        <p:nvPicPr>
          <p:cNvPr id="5" name="图片 4"/>
          <p:cNvPicPr>
            <a:picLocks noChangeAspect="1"/>
          </p:cNvPicPr>
          <p:nvPr/>
        </p:nvPicPr>
        <p:blipFill>
          <a:blip r:embed="rId3"/>
          <a:stretch>
            <a:fillRect/>
          </a:stretch>
        </p:blipFill>
        <p:spPr>
          <a:xfrm>
            <a:off x="660400" y="1644994"/>
            <a:ext cx="8430266" cy="5039016"/>
          </a:xfrm>
          <a:prstGeom prst="rect">
            <a:avLst/>
          </a:prstGeom>
        </p:spPr>
      </p:pic>
      <p:sp>
        <p:nvSpPr>
          <p:cNvPr id="4" name="文本框 3"/>
          <p:cNvSpPr txBox="1"/>
          <p:nvPr/>
        </p:nvSpPr>
        <p:spPr>
          <a:xfrm>
            <a:off x="735164" y="1275662"/>
            <a:ext cx="3988191"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33</a:t>
            </a:fld>
            <a:endParaRPr lang="en-US"/>
          </a:p>
        </p:txBody>
      </p:sp>
      <p:sp>
        <p:nvSpPr>
          <p:cNvPr id="9" name="文本框 8"/>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pic>
        <p:nvPicPr>
          <p:cNvPr id="8" name="图片 7"/>
          <p:cNvPicPr>
            <a:picLocks noChangeAspect="1"/>
          </p:cNvPicPr>
          <p:nvPr/>
        </p:nvPicPr>
        <p:blipFill>
          <a:blip r:embed="rId3"/>
          <a:stretch>
            <a:fillRect/>
          </a:stretch>
        </p:blipFill>
        <p:spPr>
          <a:xfrm>
            <a:off x="171039" y="1806536"/>
            <a:ext cx="9708791" cy="4653846"/>
          </a:xfrm>
          <a:prstGeom prst="rect">
            <a:avLst/>
          </a:prstGeom>
        </p:spPr>
      </p:pic>
      <p:sp>
        <p:nvSpPr>
          <p:cNvPr id="10" name="文本框 9"/>
          <p:cNvSpPr txBox="1"/>
          <p:nvPr/>
        </p:nvSpPr>
        <p:spPr>
          <a:xfrm>
            <a:off x="171039" y="1327900"/>
            <a:ext cx="5506135" cy="369332"/>
          </a:xfrm>
          <a:prstGeom prst="rect">
            <a:avLst/>
          </a:prstGeom>
          <a:noFill/>
        </p:spPr>
        <p:txBody>
          <a:bodyPr wrap="square" rtlCol="0">
            <a:spAutoFit/>
          </a:bodyPr>
          <a:lstStyle/>
          <a:p>
            <a:r>
              <a:rPr lang="en-US" altLang="zh-CN" b="0" i="0" dirty="0">
                <a:effectLst/>
                <a:latin typeface="__IBM_Plex_Mono_eec3d6"/>
              </a:rPr>
              <a:t>/</a:t>
            </a:r>
            <a:r>
              <a:rPr lang="en-US" altLang="zh-CN" b="0" i="0" dirty="0" err="1">
                <a:effectLst/>
                <a:latin typeface="__IBM_Plex_Mono_eec3d6"/>
              </a:rPr>
              <a:t>api</a:t>
            </a:r>
            <a:r>
              <a:rPr lang="en-US" altLang="zh-CN" b="0" i="0" dirty="0">
                <a:effectLst/>
                <a:latin typeface="__IBM_Plex_Mono_eec3d6"/>
              </a:rPr>
              <a:t>/v1/tokens/{</a:t>
            </a:r>
            <a:r>
              <a:rPr lang="en-US" altLang="zh-CN" b="0" i="0" dirty="0" err="1">
                <a:effectLst/>
                <a:latin typeface="__IBM_Plex_Mono_eec3d6"/>
              </a:rPr>
              <a:t>tokenId</a:t>
            </a:r>
            <a:r>
              <a:rPr lang="en-US" altLang="zh-CN" b="0" i="0" dirty="0">
                <a:effectLst/>
                <a:latin typeface="__IBM_Plex_Mono_eec3d6"/>
              </a:rPr>
              <a:t>}/</a:t>
            </a:r>
            <a:r>
              <a:rPr lang="en-US" altLang="zh-CN" b="0" i="0" dirty="0" err="1">
                <a:effectLst/>
                <a:latin typeface="__IBM_Plex_Mono_eec3d6"/>
              </a:rPr>
              <a:t>nfts</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altLang="zh-CN" dirty="0"/>
              <a:t>Data Acquisition Solution</a:t>
            </a:r>
            <a:endParaRPr lang="en-US" dirty="0"/>
          </a:p>
        </p:txBody>
      </p:sp>
      <p:sp>
        <p:nvSpPr>
          <p:cNvPr id="9" name="文本框 8"/>
          <p:cNvSpPr txBox="1"/>
          <p:nvPr/>
        </p:nvSpPr>
        <p:spPr>
          <a:xfrm>
            <a:off x="1629946" y="5980678"/>
            <a:ext cx="1770480"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8"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34</a:t>
            </a:fld>
            <a:endParaRPr lang="en-US"/>
          </a:p>
        </p:txBody>
      </p:sp>
      <p:sp>
        <p:nvSpPr>
          <p:cNvPr id="10" name="Slide Number Placeholder 2"/>
          <p:cNvSpPr txBox="1"/>
          <p:nvPr/>
        </p:nvSpPr>
        <p:spPr>
          <a:xfrm>
            <a:off x="452315" y="1345123"/>
            <a:ext cx="6539328"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800" b="0" i="0" dirty="0">
                <a:effectLst/>
                <a:latin typeface="__IBM_Plex_Mono_eec3d6"/>
              </a:rPr>
              <a:t>/</a:t>
            </a:r>
            <a:r>
              <a:rPr lang="en-US" altLang="zh-CN" sz="1800" b="0" i="0" dirty="0" err="1">
                <a:effectLst/>
                <a:latin typeface="__IBM_Plex_Mono_eec3d6"/>
              </a:rPr>
              <a:t>api</a:t>
            </a:r>
            <a:r>
              <a:rPr lang="en-US" altLang="zh-CN" sz="1800" b="0" i="0" dirty="0">
                <a:effectLst/>
                <a:latin typeface="__IBM_Plex_Mono_eec3d6"/>
              </a:rPr>
              <a:t>/v1/tokens/{</a:t>
            </a:r>
            <a:r>
              <a:rPr lang="en-US" altLang="zh-CN" sz="1800" b="0" i="0" dirty="0" err="1">
                <a:effectLst/>
                <a:latin typeface="__IBM_Plex_Mono_eec3d6"/>
              </a:rPr>
              <a:t>tokenId</a:t>
            </a:r>
            <a:r>
              <a:rPr lang="en-US" altLang="zh-CN" sz="1800" b="0" i="0" dirty="0">
                <a:effectLst/>
                <a:latin typeface="__IBM_Plex_Mono_eec3d6"/>
              </a:rPr>
              <a:t>}/</a:t>
            </a:r>
            <a:r>
              <a:rPr lang="en-US" altLang="zh-CN" sz="1800" b="0" i="0" dirty="0" err="1">
                <a:effectLst/>
                <a:latin typeface="__IBM_Plex_Mono_eec3d6"/>
              </a:rPr>
              <a:t>nfts</a:t>
            </a:r>
            <a:r>
              <a:rPr lang="en-US" altLang="zh-CN" sz="1800" b="0" i="0" dirty="0">
                <a:effectLst/>
                <a:latin typeface="__IBM_Plex_Mono_eec3d6"/>
              </a:rPr>
              <a:t>/{</a:t>
            </a:r>
            <a:r>
              <a:rPr lang="en-US" altLang="zh-CN" sz="1800" b="0" i="0" dirty="0" err="1">
                <a:effectLst/>
                <a:latin typeface="__IBM_Plex_Mono_eec3d6"/>
              </a:rPr>
              <a:t>serialNumber</a:t>
            </a:r>
            <a:r>
              <a:rPr lang="en-US" altLang="zh-CN" sz="1800" b="0" i="0" dirty="0">
                <a:effectLst/>
                <a:latin typeface="__IBM_Plex_Mono_eec3d6"/>
              </a:rPr>
              <a:t>}/transactions</a:t>
            </a:r>
            <a:endParaRPr lang="en-US" sz="1800" dirty="0">
              <a:latin typeface="+mj-ea"/>
              <a:ea typeface="+mj-ea"/>
            </a:endParaRPr>
          </a:p>
        </p:txBody>
      </p:sp>
      <p:pic>
        <p:nvPicPr>
          <p:cNvPr id="13" name="图片 12"/>
          <p:cNvPicPr>
            <a:picLocks noChangeAspect="1"/>
          </p:cNvPicPr>
          <p:nvPr/>
        </p:nvPicPr>
        <p:blipFill>
          <a:blip r:embed="rId3"/>
          <a:stretch>
            <a:fillRect/>
          </a:stretch>
        </p:blipFill>
        <p:spPr>
          <a:xfrm>
            <a:off x="452315" y="1824877"/>
            <a:ext cx="9144000" cy="445085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8676" y="1807779"/>
            <a:ext cx="6513909" cy="4167352"/>
          </a:xfrm>
          <a:prstGeom prst="rect">
            <a:avLst/>
          </a:prstGeom>
        </p:spPr>
      </p:pic>
      <p:sp>
        <p:nvSpPr>
          <p:cNvPr id="2" name="文本框 1"/>
          <p:cNvSpPr txBox="1"/>
          <p:nvPr/>
        </p:nvSpPr>
        <p:spPr>
          <a:xfrm>
            <a:off x="294290" y="620110"/>
            <a:ext cx="6127531" cy="523220"/>
          </a:xfrm>
          <a:prstGeom prst="rect">
            <a:avLst/>
          </a:prstGeom>
          <a:noFill/>
        </p:spPr>
        <p:txBody>
          <a:bodyPr wrap="square" rtlCol="0">
            <a:spAutoFit/>
          </a:bodyPr>
          <a:lstStyle/>
          <a:p>
            <a:r>
              <a:rPr lang="en-US" altLang="zh-CN" sz="2800" b="1" dirty="0"/>
              <a:t>Top  ten contracts order by volume</a:t>
            </a:r>
            <a:endParaRPr lang="zh-CN" altLang="en-US" sz="2800" b="1" dirty="0"/>
          </a:p>
        </p:txBody>
      </p:sp>
      <p:sp>
        <p:nvSpPr>
          <p:cNvPr id="3" name="文本框 2"/>
          <p:cNvSpPr txBox="1"/>
          <p:nvPr/>
        </p:nvSpPr>
        <p:spPr>
          <a:xfrm>
            <a:off x="89219" y="6373054"/>
            <a:ext cx="2480231" cy="369332"/>
          </a:xfrm>
          <a:prstGeom prst="rect">
            <a:avLst/>
          </a:prstGeom>
          <a:noFill/>
        </p:spPr>
        <p:txBody>
          <a:bodyPr wrap="none" rtlCol="0">
            <a:spAutoFit/>
          </a:bodyPr>
          <a:lstStyle/>
          <a:p>
            <a:r>
              <a:rPr lang="en-US" altLang="zh-CN" dirty="0" err="1"/>
              <a:t>source:dappradar.com</a:t>
            </a:r>
            <a:endParaRPr lang="zh-CN" altLang="en-US" dirty="0"/>
          </a:p>
        </p:txBody>
      </p:sp>
      <p:pic>
        <p:nvPicPr>
          <p:cNvPr id="7" name="图片 6"/>
          <p:cNvPicPr>
            <a:picLocks noChangeAspect="1"/>
          </p:cNvPicPr>
          <p:nvPr/>
        </p:nvPicPr>
        <p:blipFill>
          <a:blip r:embed="rId4"/>
          <a:stretch>
            <a:fillRect/>
          </a:stretch>
        </p:blipFill>
        <p:spPr>
          <a:xfrm>
            <a:off x="6989379" y="1807779"/>
            <a:ext cx="4830430" cy="417252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892" y="241129"/>
            <a:ext cx="10858500" cy="900112"/>
          </a:xfrm>
        </p:spPr>
        <p:txBody>
          <a:bodyPr>
            <a:normAutofit/>
          </a:bodyPr>
          <a:lstStyle/>
          <a:p>
            <a:r>
              <a:rPr lang="en-US" altLang="zh-CN" dirty="0"/>
              <a:t>Data Acquisition Solution</a:t>
            </a:r>
            <a:endParaRPr lang="en-US" dirty="0"/>
          </a:p>
        </p:txBody>
      </p:sp>
      <p:sp>
        <p:nvSpPr>
          <p:cNvPr id="3" name="Slide Number Placeholder 2"/>
          <p:cNvSpPr>
            <a:spLocks noGrp="1"/>
          </p:cNvSpPr>
          <p:nvPr>
            <p:ph type="sldNum" sz="quarter" idx="12"/>
          </p:nvPr>
        </p:nvSpPr>
        <p:spPr>
          <a:xfrm>
            <a:off x="740702" y="1202185"/>
            <a:ext cx="3657600" cy="274320"/>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rgbClr val="000000">
                    <a:tint val="75000"/>
                  </a:srgbClr>
                </a:solidFill>
                <a:latin typeface="__Roboto_053b0a"/>
                <a:ea typeface="Microsoft YaHei"/>
              </a:rPr>
              <a:t>Sender</a:t>
            </a:r>
            <a:r>
              <a:rPr lang="zh-CN" altLang="en-US" sz="1800" dirty="0">
                <a:solidFill>
                  <a:srgbClr val="000000">
                    <a:tint val="75000"/>
                  </a:srgbClr>
                </a:solidFill>
                <a:latin typeface="__Roboto_053b0a"/>
                <a:ea typeface="Microsoft YaHei"/>
              </a:rPr>
              <a:t>，</a:t>
            </a:r>
            <a:r>
              <a:rPr lang="en-US" altLang="zh-CN" sz="1800" dirty="0">
                <a:solidFill>
                  <a:srgbClr val="000000">
                    <a:tint val="75000"/>
                  </a:srgbClr>
                </a:solidFill>
                <a:latin typeface="__Roboto_053b0a"/>
                <a:ea typeface="Microsoft YaHei"/>
              </a:rPr>
              <a:t>receiver</a:t>
            </a:r>
            <a:endParaRPr kumimoji="0" lang="en-US" sz="1800" b="0" i="0" u="none" strike="noStrike" kern="1200" cap="none" spc="0" normalizeH="0" baseline="0" noProof="0" dirty="0">
              <a:ln>
                <a:noFill/>
              </a:ln>
              <a:solidFill>
                <a:srgbClr val="000000">
                  <a:tint val="75000"/>
                </a:srgbClr>
              </a:solidFill>
              <a:effectLst/>
              <a:uLnTx/>
              <a:uFillTx/>
              <a:latin typeface="__Roboto_053b0a"/>
              <a:ea typeface="Microsoft YaHei"/>
            </a:endParaRPr>
          </a:p>
        </p:txBody>
      </p:sp>
      <p:sp>
        <p:nvSpPr>
          <p:cNvPr id="9" name="文本框 8"/>
          <p:cNvSpPr txBox="1"/>
          <p:nvPr/>
        </p:nvSpPr>
        <p:spPr>
          <a:xfrm>
            <a:off x="1524438" y="6093220"/>
            <a:ext cx="1770480" cy="417358"/>
          </a:xfrm>
          <a:prstGeom prst="rect">
            <a:avLst/>
          </a:prstGeom>
          <a:ln w="12700">
            <a:prstDash val="solid"/>
            <a:miter/>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cs typeface="+mn-cs"/>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65" y="1944449"/>
            <a:ext cx="9717969" cy="4672422"/>
          </a:xfrm>
          <a:prstGeom prst="rect">
            <a:avLst/>
          </a:prstGeom>
        </p:spPr>
      </p:pic>
      <p:sp>
        <p:nvSpPr>
          <p:cNvPr id="7" name="Slide Number Placeholder 2"/>
          <p:cNvSpPr txBox="1"/>
          <p:nvPr/>
        </p:nvSpPr>
        <p:spPr>
          <a:xfrm>
            <a:off x="740702" y="1476505"/>
            <a:ext cx="3657600" cy="274320"/>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zh-CN" sz="1800" dirty="0">
                <a:solidFill>
                  <a:srgbClr val="000000">
                    <a:tint val="75000"/>
                  </a:srgbClr>
                </a:solidFill>
                <a:latin typeface="__IBM_Plex_Mono_eec3d6"/>
                <a:ea typeface="Microsoft YaHei"/>
              </a:rPr>
              <a:t>/</a:t>
            </a:r>
            <a:r>
              <a:rPr lang="en-US" altLang="zh-CN" sz="1800" dirty="0" err="1">
                <a:solidFill>
                  <a:srgbClr val="000000">
                    <a:tint val="75000"/>
                  </a:srgbClr>
                </a:solidFill>
                <a:latin typeface="__Roboto_053b0a"/>
                <a:ea typeface="Microsoft YaHei"/>
              </a:rPr>
              <a:t>api</a:t>
            </a:r>
            <a:r>
              <a:rPr lang="en-US" altLang="zh-CN" sz="1800" dirty="0">
                <a:solidFill>
                  <a:srgbClr val="000000">
                    <a:tint val="75000"/>
                  </a:srgbClr>
                </a:solidFill>
                <a:latin typeface="__Roboto_053b0a"/>
                <a:ea typeface="Microsoft YaHei"/>
              </a:rPr>
              <a:t>/v1/transactions/{</a:t>
            </a:r>
            <a:r>
              <a:rPr lang="en-US" altLang="zh-CN" sz="1800" dirty="0" err="1">
                <a:solidFill>
                  <a:srgbClr val="000000">
                    <a:tint val="75000"/>
                  </a:srgbClr>
                </a:solidFill>
                <a:latin typeface="__Roboto_053b0a"/>
                <a:ea typeface="Microsoft YaHei"/>
              </a:rPr>
              <a:t>transactionId</a:t>
            </a:r>
            <a:r>
              <a:rPr lang="en-US" altLang="zh-CN" sz="1800" dirty="0">
                <a:solidFill>
                  <a:srgbClr val="000000">
                    <a:tint val="75000"/>
                  </a:srgbClr>
                </a:solidFill>
                <a:latin typeface="__Roboto_053b0a"/>
                <a:ea typeface="Microsoft YaHei"/>
              </a:rPr>
              <a:t>}</a:t>
            </a:r>
            <a:endParaRPr lang="en-US" sz="1800" dirty="0">
              <a:solidFill>
                <a:srgbClr val="000000">
                  <a:tint val="75000"/>
                </a:srgbClr>
              </a:solidFill>
              <a:latin typeface="__Roboto_053b0a"/>
              <a:ea typeface="Microsoft YaHe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246242"/>
            <a:ext cx="10858500" cy="900112"/>
          </a:xfrm>
          <a:prstGeom prst="rect">
            <a:avLst/>
          </a:prstGeom>
        </p:spPr>
        <p:txBody>
          <a:bodyPr>
            <a:normAutofit fontScale="90000"/>
          </a:bodyPr>
          <a:lstStyle/>
          <a:p>
            <a:pPr lvl="0"/>
            <a:r>
              <a:rPr lang="en-US" altLang="zh-CN" dirty="0"/>
              <a:t>Data Acquisition Solution</a:t>
            </a:r>
            <a:br>
              <a:rPr lang="en-US" altLang="zh-CN" dirty="0"/>
            </a:br>
            <a:r>
              <a:rPr lang="en-US" altLang="zh-CN" b="1" dirty="0">
                <a:solidFill>
                  <a:srgbClr val="0D0D0D"/>
                </a:solidFill>
                <a:highlight>
                  <a:srgbClr val="FFFFFF"/>
                </a:highlight>
                <a:latin typeface="Söhne"/>
                <a:ea typeface="Söhne"/>
              </a:rPr>
              <a:t> </a:t>
            </a:r>
            <a:endParaRPr dirty="0"/>
          </a:p>
        </p:txBody>
      </p:sp>
      <p:sp>
        <p:nvSpPr>
          <p:cNvPr id="6" name="文本框 5"/>
          <p:cNvSpPr txBox="1"/>
          <p:nvPr/>
        </p:nvSpPr>
        <p:spPr>
          <a:xfrm>
            <a:off x="944978" y="2607085"/>
            <a:ext cx="1805256"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7" name="文本框 6"/>
          <p:cNvSpPr txBox="1"/>
          <p:nvPr/>
        </p:nvSpPr>
        <p:spPr>
          <a:xfrm>
            <a:off x="942737" y="3171776"/>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8" name="文本框 7"/>
          <p:cNvSpPr txBox="1"/>
          <p:nvPr/>
        </p:nvSpPr>
        <p:spPr>
          <a:xfrm>
            <a:off x="1098110" y="3501218"/>
            <a:ext cx="1181100" cy="417358"/>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9" name="文本框 8"/>
          <p:cNvSpPr txBox="1"/>
          <p:nvPr/>
        </p:nvSpPr>
        <p:spPr>
          <a:xfrm>
            <a:off x="1002656" y="3850692"/>
            <a:ext cx="1297973" cy="417358"/>
          </a:xfrm>
          <a:prstGeom prst="rect">
            <a:avLst/>
          </a:prstGeom>
          <a:ln w="12700">
            <a:prstDash val="solid"/>
            <a:miter/>
          </a:ln>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41" name="文本框 40"/>
          <p:cNvSpPr txBox="1"/>
          <p:nvPr/>
        </p:nvSpPr>
        <p:spPr>
          <a:xfrm>
            <a:off x="10564622" y="3272272"/>
            <a:ext cx="1263650" cy="345094"/>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en-US" altLang="en-US" sz="1400" b="1" i="0" u="none" strike="noStrike" kern="1200" cap="none" spc="0" normalizeH="0" baseline="0" noProof="0" dirty="0">
              <a:ln>
                <a:noFill/>
              </a:ln>
              <a:solidFill>
                <a:srgbClr val="000000"/>
              </a:solidFill>
              <a:effectLst/>
              <a:uLnTx/>
              <a:uFillTx/>
              <a:latin typeface="Microsoft YaHei"/>
              <a:ea typeface="Microsoft YaHei"/>
            </a:endParaRPr>
          </a:p>
        </p:txBody>
      </p:sp>
      <p:sp>
        <p:nvSpPr>
          <p:cNvPr id="3"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 name="文本框 13"/>
          <p:cNvSpPr txBox="1"/>
          <p:nvPr/>
        </p:nvSpPr>
        <p:spPr>
          <a:xfrm>
            <a:off x="311489" y="1072491"/>
            <a:ext cx="4877489" cy="369332"/>
          </a:xfrm>
          <a:prstGeom prst="rect">
            <a:avLst/>
          </a:prstGeom>
          <a:noFill/>
        </p:spPr>
        <p:txBody>
          <a:bodyPr wrap="none" rtlCol="0">
            <a:spAutoFit/>
          </a:bodyPr>
          <a:lstStyle/>
          <a:p>
            <a:r>
              <a:rPr lang="en-US" altLang="en-US" b="1" dirty="0">
                <a:solidFill>
                  <a:srgbClr val="0D0D0D"/>
                </a:solidFill>
                <a:highlight>
                  <a:srgbClr val="FFFFFF"/>
                </a:highlight>
                <a:latin typeface="Söhne"/>
                <a:ea typeface="Söhne"/>
              </a:rPr>
              <a:t>The  whole  </a:t>
            </a:r>
            <a:r>
              <a:rPr lang="en-US" altLang="zh-CN" b="1" dirty="0">
                <a:solidFill>
                  <a:srgbClr val="0D0D0D"/>
                </a:solidFill>
                <a:highlight>
                  <a:srgbClr val="FFFFFF"/>
                </a:highlight>
                <a:latin typeface="Söhne"/>
                <a:ea typeface="Söhne"/>
              </a:rPr>
              <a:t>process of</a:t>
            </a:r>
            <a:r>
              <a:rPr lang="en-US" altLang="en-US" b="1" dirty="0">
                <a:solidFill>
                  <a:srgbClr val="0D0D0D"/>
                </a:solidFill>
                <a:highlight>
                  <a:srgbClr val="FFFFFF"/>
                </a:highlight>
                <a:latin typeface="Söhne"/>
                <a:ea typeface="Söhne"/>
              </a:rPr>
              <a:t> data collection </a:t>
            </a:r>
            <a:r>
              <a:rPr lang="en-US" altLang="en-US" dirty="0">
                <a:solidFill>
                  <a:srgbClr val="0D0D0D"/>
                </a:solidFill>
                <a:highlight>
                  <a:srgbClr val="FFFFFF"/>
                </a:highlight>
                <a:latin typeface="Söhne"/>
                <a:ea typeface="Söhne"/>
              </a:rPr>
              <a:t> </a:t>
            </a:r>
            <a:r>
              <a:rPr lang="en-US" altLang="en-US" b="1" dirty="0">
                <a:solidFill>
                  <a:srgbClr val="0D0D0D"/>
                </a:solidFill>
                <a:highlight>
                  <a:srgbClr val="FFFFFF"/>
                </a:highlight>
                <a:latin typeface="Söhne"/>
                <a:ea typeface="Söhne"/>
              </a:rPr>
              <a:t>F</a:t>
            </a:r>
            <a:r>
              <a:rPr lang="en-US" altLang="zh-CN" b="1" dirty="0">
                <a:solidFill>
                  <a:srgbClr val="0D0D0D"/>
                </a:solidFill>
                <a:highlight>
                  <a:srgbClr val="FFFFFF"/>
                </a:highlight>
                <a:latin typeface="Söhne"/>
                <a:ea typeface="Söhne"/>
              </a:rPr>
              <a:t>low chart</a:t>
            </a:r>
            <a:endParaRPr lang="zh-CN" altLang="en-US" dirty="0"/>
          </a:p>
        </p:txBody>
      </p:sp>
      <p:sp>
        <p:nvSpPr>
          <p:cNvPr id="18" name="AutoShape 6"/>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1" name="图片 50"/>
          <p:cNvPicPr>
            <a:picLocks noChangeAspect="1"/>
          </p:cNvPicPr>
          <p:nvPr/>
        </p:nvPicPr>
        <p:blipFill>
          <a:blip r:embed="rId3"/>
          <a:stretch>
            <a:fillRect/>
          </a:stretch>
        </p:blipFill>
        <p:spPr>
          <a:xfrm>
            <a:off x="1178021" y="1441823"/>
            <a:ext cx="7294034" cy="54156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Field difference</a:t>
            </a:r>
            <a:br>
              <a:rPr lang="en-US" altLang="zh-CN" dirty="0"/>
            </a:br>
            <a:r>
              <a:rPr lang="en-US" altLang="zh-CN" dirty="0"/>
              <a:t> </a:t>
            </a:r>
            <a:endParaRPr lang="zh-CN" altLang="en-US" dirty="0"/>
          </a:p>
        </p:txBody>
      </p:sp>
      <p:pic>
        <p:nvPicPr>
          <p:cNvPr id="12" name="内容占位符 11"/>
          <p:cNvPicPr>
            <a:picLocks noGrp="1" noChangeAspect="1"/>
          </p:cNvPicPr>
          <p:nvPr>
            <p:ph sz="quarter" idx="1"/>
          </p:nvPr>
        </p:nvPicPr>
        <p:blipFill>
          <a:blip r:embed="rId3"/>
          <a:stretch>
            <a:fillRect/>
          </a:stretch>
        </p:blipFill>
        <p:spPr>
          <a:xfrm>
            <a:off x="5043242" y="1958020"/>
            <a:ext cx="2886075" cy="4543425"/>
          </a:xfrm>
        </p:spPr>
      </p:pic>
      <p:sp>
        <p:nvSpPr>
          <p:cNvPr id="13" name="文本框 12"/>
          <p:cNvSpPr txBox="1"/>
          <p:nvPr/>
        </p:nvSpPr>
        <p:spPr>
          <a:xfrm>
            <a:off x="4918841" y="1434800"/>
            <a:ext cx="2774670" cy="523220"/>
          </a:xfrm>
          <a:prstGeom prst="rect">
            <a:avLst/>
          </a:prstGeom>
          <a:noFill/>
        </p:spPr>
        <p:txBody>
          <a:bodyPr wrap="none" rtlCol="0">
            <a:spAutoFit/>
          </a:bodyPr>
          <a:lstStyle/>
          <a:p>
            <a:r>
              <a:rPr lang="en-US" altLang="zh-CN" sz="2800" b="1" i="0" dirty="0">
                <a:solidFill>
                  <a:srgbClr val="262626"/>
                </a:solidFill>
                <a:effectLst/>
                <a:highlight>
                  <a:srgbClr val="FFFFFF"/>
                </a:highlight>
                <a:latin typeface="-apple-system"/>
              </a:rPr>
              <a:t>comparison table</a:t>
            </a:r>
            <a:endParaRPr lang="zh-CN" altLang="en-US" sz="28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normAutofit fontScale="90000"/>
          </a:bodyPr>
          <a:lstStyle/>
          <a:p>
            <a:pPr lvl="0"/>
            <a:r>
              <a:rPr lang="en-US" dirty="0"/>
              <a:t>H</a:t>
            </a:r>
            <a:r>
              <a:rPr lang="en-US" altLang="zh-CN" dirty="0"/>
              <a:t>edera </a:t>
            </a:r>
            <a:r>
              <a:rPr lang="en-US" dirty="0"/>
              <a:t>Achievements</a:t>
            </a:r>
            <a:endParaRPr dirty="0"/>
          </a:p>
        </p:txBody>
      </p:sp>
      <p:sp>
        <p:nvSpPr>
          <p:cNvPr id="3" name="内容占位符 2"/>
          <p:cNvSpPr>
            <a:spLocks noGrp="1"/>
          </p:cNvSpPr>
          <p:nvPr>
            <p:ph sz="quarter" idx="1"/>
          </p:nvPr>
        </p:nvSpPr>
        <p:spPr>
          <a:prstGeom prst="rect">
            <a:avLst/>
          </a:prstGeom>
        </p:spPr>
        <p:txBody>
          <a:bodyPr>
            <a:normAutofit/>
          </a:bodyPr>
          <a:lstStyle/>
          <a:p>
            <a:pPr lvl="0" algn="l"/>
            <a:r>
              <a:rPr lang="en-US" altLang="en-US" sz="2800" b="1" dirty="0">
                <a:solidFill>
                  <a:srgbClr val="0D0D0D"/>
                </a:solidFill>
                <a:highlight>
                  <a:srgbClr val="FFFFFF"/>
                </a:highlight>
                <a:latin typeface="Söhne"/>
                <a:ea typeface="Söhne"/>
              </a:rPr>
              <a:t>Get 29,011 contracts , and 25,000+ traded</a:t>
            </a:r>
          </a:p>
          <a:p>
            <a:pPr lvl="0" algn="l"/>
            <a:r>
              <a:rPr lang="en-US" altLang="en-US" sz="2800" b="1" dirty="0">
                <a:solidFill>
                  <a:srgbClr val="0D0D0D"/>
                </a:solidFill>
                <a:highlight>
                  <a:srgbClr val="FFFFFF"/>
                </a:highlight>
                <a:latin typeface="Söhne"/>
                <a:ea typeface="Söhne"/>
              </a:rPr>
              <a:t>Get 9M+ transaction records </a:t>
            </a:r>
          </a:p>
          <a:p>
            <a:pPr lvl="0" algn="l"/>
            <a:r>
              <a:rPr lang="en-US" altLang="en-US" sz="2800" b="1" dirty="0">
                <a:solidFill>
                  <a:srgbClr val="0D0D0D"/>
                </a:solidFill>
                <a:highlight>
                  <a:srgbClr val="FFFFFF"/>
                </a:highlight>
                <a:latin typeface="Söhne"/>
                <a:ea typeface="Söhne"/>
              </a:rPr>
              <a:t>G</a:t>
            </a:r>
            <a:r>
              <a:rPr lang="en-US" altLang="zh-CN" sz="2800" b="1" dirty="0">
                <a:solidFill>
                  <a:srgbClr val="0D0D0D"/>
                </a:solidFill>
                <a:highlight>
                  <a:srgbClr val="FFFFFF"/>
                </a:highlight>
                <a:latin typeface="Söhne"/>
                <a:ea typeface="Söhne"/>
              </a:rPr>
              <a:t>et top 10 NFT </a:t>
            </a:r>
            <a:r>
              <a:rPr lang="en-US" altLang="en-US" sz="2800" b="1" dirty="0">
                <a:solidFill>
                  <a:srgbClr val="0D0D0D"/>
                </a:solidFill>
                <a:highlight>
                  <a:srgbClr val="FFFFFF"/>
                </a:highlight>
                <a:latin typeface="Söhne"/>
                <a:ea typeface="Söhne"/>
              </a:rPr>
              <a:t>transaction 516,928  detail  rows</a:t>
            </a:r>
          </a:p>
          <a:p>
            <a:pPr lvl="0" algn="l"/>
            <a:r>
              <a:rPr lang="en-US" altLang="zh-CN" sz="2800" b="1" dirty="0">
                <a:solidFill>
                  <a:srgbClr val="0D0D0D"/>
                </a:solidFill>
                <a:highlight>
                  <a:srgbClr val="FFFFFF"/>
                </a:highlight>
                <a:latin typeface="Söhne"/>
                <a:ea typeface="Söhne"/>
              </a:rPr>
              <a:t>Data comparison :</a:t>
            </a:r>
            <a:r>
              <a:rPr lang="zh-CN" altLang="en-US" sz="2800" b="1" dirty="0">
                <a:solidFill>
                  <a:srgbClr val="0D0D0D"/>
                </a:solidFill>
                <a:highlight>
                  <a:srgbClr val="FFFFFF"/>
                </a:highlight>
                <a:latin typeface="Söhne"/>
                <a:ea typeface="Söhne"/>
              </a:rPr>
              <a:t> </a:t>
            </a:r>
            <a:r>
              <a:rPr lang="en-US" altLang="zh-CN" sz="2800" b="1" dirty="0">
                <a:solidFill>
                  <a:srgbClr val="0D0D0D"/>
                </a:solidFill>
                <a:highlight>
                  <a:srgbClr val="FFFFFF"/>
                </a:highlight>
                <a:latin typeface="Söhne"/>
                <a:ea typeface="Söhne"/>
              </a:rPr>
              <a:t>Ethereum vs Hedera</a:t>
            </a:r>
            <a:endParaRPr lang="en-US" altLang="en-US" sz="2800" b="1" dirty="0">
              <a:solidFill>
                <a:srgbClr val="0D0D0D"/>
              </a:solidFill>
              <a:highlight>
                <a:srgbClr val="FFFFFF"/>
              </a:highlight>
              <a:latin typeface="Söhne"/>
              <a:ea typeface="Söhne"/>
            </a:endParaRPr>
          </a:p>
          <a:p>
            <a:pPr lvl="0" algn="l"/>
            <a:endParaRPr sz="2800" dirty="0"/>
          </a:p>
          <a:p>
            <a:pPr lvl="0"/>
            <a:endParaRPr lang="en-US" altLang="en-US" dirty="0"/>
          </a:p>
          <a:p>
            <a:pPr marL="0" lvl="0" indent="0">
              <a:buNone/>
            </a:pPr>
            <a:endParaRPr lang="en-US" altLang="en-US" dirty="0"/>
          </a:p>
          <a:p>
            <a:pPr lvl="0"/>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Introduction to Hedera Network </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4</a:t>
            </a:fld>
            <a:endParaRPr lang="en-US"/>
          </a:p>
        </p:txBody>
      </p:sp>
      <p:sp>
        <p:nvSpPr>
          <p:cNvPr id="6" name="文本框 5"/>
          <p:cNvSpPr txBox="1"/>
          <p:nvPr/>
        </p:nvSpPr>
        <p:spPr>
          <a:xfrm>
            <a:off x="660400" y="1130300"/>
            <a:ext cx="10331450" cy="4801314"/>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Decentralized Public Ledger</a:t>
            </a:r>
          </a:p>
          <a:p>
            <a:pPr indent="-285750">
              <a:buFont typeface="Arial" panose="020B0604020202090204" pitchFamily="34" charset="0"/>
              <a:buChar char="•"/>
            </a:pPr>
            <a:r>
              <a:rPr lang="en-US" altLang="zh-CN" dirty="0">
                <a:solidFill>
                  <a:srgbClr val="24292F"/>
                </a:solidFill>
                <a:latin typeface="Noto Sans" panose="020B0502040504020204" pitchFamily="34" charset="0"/>
              </a:rPr>
              <a:t>Utilizes leaderless, asynchronous Byzantine Fault Tolerant (aBFT) hashgraph consensus.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Compatible with Ethereum Virtual Machine (EVM).</a:t>
            </a:r>
          </a:p>
          <a:p>
            <a:endParaRPr lang="en-US" altLang="zh-CN" dirty="0"/>
          </a:p>
          <a:p>
            <a:r>
              <a:rPr lang="en-US" altLang="zh-CN" b="1" i="0" dirty="0">
                <a:solidFill>
                  <a:srgbClr val="24292F"/>
                </a:solidFill>
                <a:effectLst/>
                <a:latin typeface="Noto Sans" panose="020B0502040504020204" pitchFamily="34" charset="0"/>
              </a:rPr>
              <a:t>Development Features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Supports smart contracts similar to ERC20, ERC721, and ERC1155 via Hedera Token Service Standards.</a:t>
            </a:r>
          </a:p>
          <a:p>
            <a:endParaRPr lang="en-US" altLang="zh-CN" dirty="0"/>
          </a:p>
          <a:p>
            <a:r>
              <a:rPr lang="en-US" altLang="zh-CN" b="1" i="0" dirty="0">
                <a:solidFill>
                  <a:srgbClr val="24292F"/>
                </a:solidFill>
                <a:effectLst/>
                <a:latin typeface="Noto Sans" panose="020B0502040504020204" pitchFamily="34" charset="0"/>
              </a:rPr>
              <a:t>Community and Establishment</a:t>
            </a:r>
          </a:p>
          <a:p>
            <a:pPr indent="-285750">
              <a:buFont typeface="Arial" panose="020B0604020202090204" pitchFamily="34" charset="0"/>
              <a:buChar char="•"/>
            </a:pPr>
            <a:r>
              <a:rPr lang="en-US" altLang="zh-CN" dirty="0">
                <a:solidFill>
                  <a:srgbClr val="24292F"/>
                </a:solidFill>
                <a:latin typeface="Noto Sans" panose="020B0502040504020204" pitchFamily="34" charset="0"/>
              </a:rPr>
              <a:t>Established in 2018.</a:t>
            </a:r>
          </a:p>
          <a:p>
            <a:pPr indent="-285750">
              <a:buFont typeface="Arial" panose="020B0604020202090204" pitchFamily="34" charset="0"/>
              <a:buChar char="•"/>
            </a:pPr>
            <a:r>
              <a:rPr lang="en-US" altLang="zh-CN" dirty="0"/>
              <a:t>X account: 354K followers (as of Sep 2024).</a:t>
            </a:r>
          </a:p>
          <a:p>
            <a:pPr indent="-285750">
              <a:buFont typeface="Arial" panose="020B0604020202090204" pitchFamily="34" charset="0"/>
              <a:buChar char="•"/>
            </a:pPr>
            <a:r>
              <a:rPr lang="en-US" altLang="zh-CN" dirty="0"/>
              <a:t>Reddit community: 39K members.</a:t>
            </a:r>
          </a:p>
          <a:p>
            <a:endParaRPr lang="en-US" altLang="zh-CN" dirty="0"/>
          </a:p>
          <a:p>
            <a:r>
              <a:rPr lang="en-US" altLang="zh-CN" b="1" i="0" dirty="0">
                <a:solidFill>
                  <a:srgbClr val="24292F"/>
                </a:solidFill>
                <a:effectLst/>
                <a:latin typeface="Noto Sans" panose="020B0502040504020204" pitchFamily="34" charset="0"/>
              </a:rPr>
              <a:t>Network Structure</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Dozens of consensus nodes from enterprises, universities, and Web3 projects</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Nodes identified in format: 0.0.X (shard and realm numbers).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50" y="-134650"/>
            <a:ext cx="10858500" cy="900112"/>
          </a:xfrm>
        </p:spPr>
        <p:txBody>
          <a:bodyPr>
            <a:normAutofit/>
          </a:bodyPr>
          <a:lstStyle/>
          <a:p>
            <a:r>
              <a:rPr lang="en-US" altLang="zh-CN" sz="4000" dirty="0"/>
              <a:t>Importance  of blockchain</a:t>
            </a:r>
            <a:endParaRPr lang="zh-CN" altLang="en-US" sz="4000" dirty="0"/>
          </a:p>
        </p:txBody>
      </p:sp>
      <p:sp>
        <p:nvSpPr>
          <p:cNvPr id="3" name="文本框 2"/>
          <p:cNvSpPr txBox="1"/>
          <p:nvPr/>
        </p:nvSpPr>
        <p:spPr>
          <a:xfrm>
            <a:off x="760021" y="2054431"/>
            <a:ext cx="8989621" cy="4062651"/>
          </a:xfrm>
          <a:prstGeom prst="rect">
            <a:avLst/>
          </a:prstGeom>
          <a:noFill/>
        </p:spPr>
        <p:txBody>
          <a:bodyPr wrap="square" rtlCol="0">
            <a:spAutoFit/>
          </a:bodyPr>
          <a:lstStyle/>
          <a:p>
            <a:r>
              <a:rPr lang="en-US" altLang="zh-CN" sz="4000" b="1" i="0" dirty="0">
                <a:effectLst/>
                <a:highlight>
                  <a:srgbClr val="FFFFFF"/>
                </a:highlight>
                <a:latin typeface="Inter"/>
              </a:rPr>
              <a:t>1. Decentralization and Trust</a:t>
            </a:r>
          </a:p>
          <a:p>
            <a:pPr algn="l"/>
            <a:r>
              <a:rPr lang="en-US" altLang="zh-CN" sz="4000" b="1" i="0" dirty="0">
                <a:effectLst/>
                <a:highlight>
                  <a:srgbClr val="FFFFFF"/>
                </a:highlight>
                <a:latin typeface="Inter"/>
              </a:rPr>
              <a:t>2. Transparency and Traceability</a:t>
            </a:r>
          </a:p>
          <a:p>
            <a:pPr algn="l"/>
            <a:r>
              <a:rPr lang="en-US" altLang="zh-CN" sz="4000" b="1" dirty="0">
                <a:highlight>
                  <a:srgbClr val="FFFFFF"/>
                </a:highlight>
                <a:latin typeface="Inter"/>
              </a:rPr>
              <a:t>3.</a:t>
            </a:r>
            <a:r>
              <a:rPr lang="en-US" altLang="zh-CN" sz="4000" b="1" i="0" dirty="0">
                <a:effectLst/>
                <a:highlight>
                  <a:srgbClr val="FFFFFF"/>
                </a:highlight>
                <a:latin typeface="Inter"/>
              </a:rPr>
              <a:t> Cryptographic Security and Privacy Features</a:t>
            </a:r>
          </a:p>
          <a:p>
            <a:r>
              <a:rPr lang="en-US" altLang="zh-CN" sz="4000" b="1" dirty="0">
                <a:highlight>
                  <a:srgbClr val="FFFFFF"/>
                </a:highlight>
                <a:latin typeface="Inter"/>
              </a:rPr>
              <a:t>4.</a:t>
            </a:r>
            <a:r>
              <a:rPr lang="en-US" altLang="zh-CN" sz="4000" b="1" i="0" dirty="0">
                <a:effectLst/>
                <a:highlight>
                  <a:srgbClr val="FFFFFF"/>
                </a:highlight>
                <a:latin typeface="Inter"/>
              </a:rPr>
              <a:t> Efficiency and Cost Reduction</a:t>
            </a:r>
          </a:p>
          <a:p>
            <a:r>
              <a:rPr lang="en-US" altLang="zh-CN" sz="4000" b="1" dirty="0">
                <a:highlight>
                  <a:srgbClr val="FFFFFF"/>
                </a:highlight>
                <a:latin typeface="Inter"/>
              </a:rPr>
              <a:t>5.</a:t>
            </a:r>
            <a:r>
              <a:rPr lang="en-US" altLang="zh-CN" sz="4000" b="1" i="0" dirty="0">
                <a:effectLst/>
                <a:highlight>
                  <a:srgbClr val="FFFFFF"/>
                </a:highlight>
                <a:latin typeface="Inter"/>
              </a:rPr>
              <a:t> Innovation and New Business Models</a:t>
            </a:r>
          </a:p>
          <a:p>
            <a:pPr algn="l"/>
            <a:endParaRPr lang="en-US" altLang="zh-CN" b="1" i="0" dirty="0">
              <a:effectLst/>
              <a:highlight>
                <a:srgbClr val="FFFFFF"/>
              </a:highlight>
              <a:latin typeface="Inter"/>
            </a:endParaRPr>
          </a:p>
        </p:txBody>
      </p:sp>
      <p:sp>
        <p:nvSpPr>
          <p:cNvPr id="5" name="文本框 4"/>
          <p:cNvSpPr txBox="1"/>
          <p:nvPr/>
        </p:nvSpPr>
        <p:spPr>
          <a:xfrm>
            <a:off x="760021" y="1346545"/>
            <a:ext cx="1925429" cy="707886"/>
          </a:xfrm>
          <a:prstGeom prst="rect">
            <a:avLst/>
          </a:prstGeom>
          <a:noFill/>
        </p:spPr>
        <p:txBody>
          <a:bodyPr wrap="square" rtlCol="0">
            <a:spAutoFit/>
          </a:bodyPr>
          <a:lstStyle/>
          <a:p>
            <a:r>
              <a:rPr lang="en-US" altLang="zh-CN" sz="4000" dirty="0"/>
              <a:t>Why</a:t>
            </a:r>
            <a:r>
              <a:rPr lang="zh-CN" altLang="en-US" sz="4000"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pPr lvl="0"/>
            <a:r>
              <a:rPr lang="en-US" altLang="en-US" dirty="0"/>
              <a:t> HKU-NFT</a:t>
            </a:r>
            <a:endParaRPr dirty="0"/>
          </a:p>
        </p:txBody>
      </p:sp>
      <p:sp>
        <p:nvSpPr>
          <p:cNvPr id="3" name="内容占位符 2"/>
          <p:cNvSpPr>
            <a:spLocks noGrp="1"/>
          </p:cNvSpPr>
          <p:nvPr>
            <p:ph sz="quarter" idx="1"/>
          </p:nvPr>
        </p:nvSpPr>
        <p:spPr>
          <a:prstGeom prst="rect">
            <a:avLst/>
          </a:prstGeom>
        </p:spPr>
        <p:txBody>
          <a:bodyPr>
            <a:normAutofit/>
          </a:bodyPr>
          <a:lstStyle/>
          <a:p>
            <a:pPr marL="228600" lvl="0" indent="-228600" algn="l">
              <a:buFont typeface="Arial" panose="020B0604020202090204" pitchFamily="34" charset="0"/>
              <a:buChar char="•"/>
            </a:pPr>
            <a:r>
              <a:rPr lang="en-US" altLang="en-US" sz="2800" b="1" dirty="0">
                <a:solidFill>
                  <a:srgbClr val="0D0D0D"/>
                </a:solidFill>
                <a:highlight>
                  <a:srgbClr val="FFFFFF"/>
                </a:highlight>
                <a:latin typeface="Söhne"/>
                <a:ea typeface="Söhne"/>
              </a:rPr>
              <a:t>All-in-one NFT Data Analysis Platform</a:t>
            </a:r>
            <a:endParaRPr sz="2800" dirty="0"/>
          </a:p>
          <a:p>
            <a:pPr lvl="0" algn="l"/>
            <a:r>
              <a:rPr lang="en-US" altLang="en-US" sz="2800" b="1" dirty="0">
                <a:solidFill>
                  <a:srgbClr val="0D0D0D"/>
                </a:solidFill>
                <a:highlight>
                  <a:srgbClr val="FFFFFF"/>
                </a:highlight>
                <a:latin typeface="Söhne"/>
                <a:ea typeface="Söhne"/>
              </a:rPr>
              <a:t>Comprehensive Data Insights</a:t>
            </a:r>
          </a:p>
          <a:p>
            <a:pPr lvl="0" algn="l"/>
            <a:r>
              <a:rPr lang="en-US" altLang="en-US" sz="2800" b="1" dirty="0">
                <a:solidFill>
                  <a:srgbClr val="0D0D0D"/>
                </a:solidFill>
                <a:highlight>
                  <a:srgbClr val="FFFFFF"/>
                </a:highlight>
                <a:latin typeface="Söhne"/>
                <a:ea typeface="Söhne"/>
              </a:rPr>
              <a:t>Customized Data Dashboard</a:t>
            </a:r>
          </a:p>
          <a:p>
            <a:pPr lvl="0" algn="l"/>
            <a:r>
              <a:rPr lang="en-US" altLang="en-US" sz="2800" b="1" dirty="0">
                <a:solidFill>
                  <a:srgbClr val="0D0D0D"/>
                </a:solidFill>
                <a:highlight>
                  <a:srgbClr val="FFFFFF"/>
                </a:highlight>
                <a:latin typeface="Söhne"/>
                <a:ea typeface="Söhne"/>
              </a:rPr>
              <a:t>Outstanding Academic Contributions</a:t>
            </a:r>
          </a:p>
          <a:p>
            <a:pPr lvl="0" algn="l"/>
            <a:r>
              <a:rPr lang="en-US" altLang="en-US" sz="2800" b="1" dirty="0">
                <a:solidFill>
                  <a:srgbClr val="0D0D0D"/>
                </a:solidFill>
                <a:highlight>
                  <a:srgbClr val="FFFFFF"/>
                </a:highlight>
                <a:latin typeface="Söhne"/>
                <a:ea typeface="Söhne"/>
              </a:rPr>
              <a:t>Top Academic &amp; Development Team</a:t>
            </a:r>
            <a:endParaRPr sz="2800" dirty="0"/>
          </a:p>
          <a:p>
            <a:pPr lvl="0"/>
            <a:endParaRPr lang="en-US" altLang="en-US" dirty="0"/>
          </a:p>
          <a:p>
            <a:pPr marL="0" lvl="0" indent="0">
              <a:buNone/>
            </a:pPr>
            <a:endParaRPr lang="en-US" altLang="en-US" dirty="0"/>
          </a:p>
          <a:p>
            <a:pPr lvl="0"/>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a:lstStyle/>
          <a:p>
            <a:pPr lvl="0" algn="ctr"/>
            <a:r>
              <a:rPr lang="en-US" altLang="en-US" b="1" dirty="0">
                <a:solidFill>
                  <a:srgbClr val="0D0D0D"/>
                </a:solidFill>
                <a:highlight>
                  <a:srgbClr val="FFFFFF"/>
                </a:highlight>
                <a:latin typeface="Söhne"/>
                <a:ea typeface="Söhne"/>
              </a:rPr>
              <a:t>All-in-one NFT Data Analysis Platform</a:t>
            </a:r>
            <a:endParaRPr dirty="0"/>
          </a:p>
        </p:txBody>
      </p:sp>
      <p:sp>
        <p:nvSpPr>
          <p:cNvPr id="4" name="矩形: 圆角 3"/>
          <p:cNvSpPr/>
          <p:nvPr/>
        </p:nvSpPr>
        <p:spPr>
          <a:xfrm>
            <a:off x="787791" y="2025748"/>
            <a:ext cx="2048618"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5" name="文本框 4"/>
          <p:cNvSpPr txBox="1"/>
          <p:nvPr/>
        </p:nvSpPr>
        <p:spPr>
          <a:xfrm>
            <a:off x="929798" y="2100776"/>
            <a:ext cx="1805256"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1" i="0" u="none" strike="noStrike" kern="1200" cap="none" spc="0" normalizeH="0" baseline="0" noProof="0">
                <a:ln>
                  <a:noFill/>
                </a:ln>
                <a:solidFill>
                  <a:srgbClr val="000000"/>
                </a:solidFill>
                <a:effectLst/>
                <a:uLnTx/>
                <a:uFillTx/>
                <a:latin typeface="Microsoft YaHei"/>
                <a:ea typeface="Microsoft YaHei"/>
              </a:rPr>
              <a:t>On-Chain Data</a:t>
            </a:r>
          </a:p>
        </p:txBody>
      </p:sp>
      <p:sp>
        <p:nvSpPr>
          <p:cNvPr id="6" name="文本框 5"/>
          <p:cNvSpPr txBox="1"/>
          <p:nvPr/>
        </p:nvSpPr>
        <p:spPr>
          <a:xfrm>
            <a:off x="900332" y="2763520"/>
            <a:ext cx="117777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OpenSea</a:t>
            </a:r>
          </a:p>
        </p:txBody>
      </p:sp>
      <p:sp>
        <p:nvSpPr>
          <p:cNvPr id="7" name="文本框 6"/>
          <p:cNvSpPr txBox="1"/>
          <p:nvPr/>
        </p:nvSpPr>
        <p:spPr>
          <a:xfrm>
            <a:off x="1725588" y="3163631"/>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Blur</a:t>
            </a:r>
          </a:p>
        </p:txBody>
      </p:sp>
      <p:sp>
        <p:nvSpPr>
          <p:cNvPr id="8" name="文本框 7"/>
          <p:cNvSpPr txBox="1"/>
          <p:nvPr/>
        </p:nvSpPr>
        <p:spPr>
          <a:xfrm>
            <a:off x="1098110" y="3501218"/>
            <a:ext cx="118110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X2Y2</a:t>
            </a:r>
          </a:p>
        </p:txBody>
      </p:sp>
      <p:sp>
        <p:nvSpPr>
          <p:cNvPr id="9" name="文本框 8"/>
          <p:cNvSpPr txBox="1"/>
          <p:nvPr/>
        </p:nvSpPr>
        <p:spPr>
          <a:xfrm>
            <a:off x="960523" y="4013871"/>
            <a:ext cx="1743808"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LooksRare</a:t>
            </a:r>
          </a:p>
        </p:txBody>
      </p:sp>
      <p:sp>
        <p:nvSpPr>
          <p:cNvPr id="10" name="文本框 9"/>
          <p:cNvSpPr txBox="1"/>
          <p:nvPr/>
        </p:nvSpPr>
        <p:spPr>
          <a:xfrm>
            <a:off x="1467436" y="4636508"/>
            <a:ext cx="1746250"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Zora</a:t>
            </a:r>
          </a:p>
        </p:txBody>
      </p:sp>
      <p:sp>
        <p:nvSpPr>
          <p:cNvPr id="11" name="矩形: 圆角 10"/>
          <p:cNvSpPr/>
          <p:nvPr/>
        </p:nvSpPr>
        <p:spPr>
          <a:xfrm>
            <a:off x="3250859" y="2025748"/>
            <a:ext cx="5478722" cy="4189046"/>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12" name="文本框 11"/>
          <p:cNvSpPr txBox="1"/>
          <p:nvPr/>
        </p:nvSpPr>
        <p:spPr>
          <a:xfrm>
            <a:off x="3891797" y="2100776"/>
            <a:ext cx="3898021"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1" i="0" u="none" strike="noStrike" kern="1200" cap="none" spc="0" normalizeH="0" baseline="0" noProof="0">
                <a:ln>
                  <a:noFill/>
                </a:ln>
                <a:solidFill>
                  <a:srgbClr val="000000"/>
                </a:solidFill>
                <a:effectLst/>
                <a:uLnTx/>
                <a:uFillTx/>
                <a:latin typeface="Microsoft YaHei"/>
                <a:ea typeface="Microsoft YaHei"/>
              </a:rPr>
              <a:t>HKU NFT Data Analysis Platform</a:t>
            </a:r>
          </a:p>
        </p:txBody>
      </p:sp>
      <p:sp>
        <p:nvSpPr>
          <p:cNvPr id="13" name="矩形: 圆角 12"/>
          <p:cNvSpPr/>
          <p:nvPr/>
        </p:nvSpPr>
        <p:spPr>
          <a:xfrm>
            <a:off x="3506308" y="2839913"/>
            <a:ext cx="1234495" cy="3037276"/>
          </a:xfrm>
          <a:prstGeom prst="roundRect">
            <a:avLst/>
          </a:prstGeom>
          <a:noFill/>
          <a:ln w="12700">
            <a:solidFill>
              <a:srgbClr val="9D9D9D"/>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14" name="文本框 13"/>
          <p:cNvSpPr txBox="1"/>
          <p:nvPr/>
        </p:nvSpPr>
        <p:spPr>
          <a:xfrm>
            <a:off x="3625448"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Raw Data</a:t>
            </a:r>
          </a:p>
        </p:txBody>
      </p:sp>
      <p:sp>
        <p:nvSpPr>
          <p:cNvPr id="15" name="文本框 14"/>
          <p:cNvSpPr txBox="1"/>
          <p:nvPr/>
        </p:nvSpPr>
        <p:spPr>
          <a:xfrm>
            <a:off x="3762729" y="3564591"/>
            <a:ext cx="844550" cy="12827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Web3</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Node</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Logs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a:ln>
                  <a:noFill/>
                </a:ln>
                <a:solidFill>
                  <a:srgbClr val="000000"/>
                </a:solidFill>
                <a:effectLst/>
                <a:uLnTx/>
                <a:uFillTx/>
                <a:latin typeface="Microsoft YaHei"/>
                <a:ea typeface="Microsoft YaHei"/>
              </a:rPr>
              <a:t>Topic</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a:ln>
                <a:noFill/>
              </a:ln>
              <a:solidFill>
                <a:srgbClr val="000000"/>
              </a:solidFill>
              <a:effectLst/>
              <a:uLnTx/>
              <a:uFillTx/>
              <a:latin typeface="Microsoft YaHei"/>
              <a:ea typeface="Microsoft YaHei"/>
            </a:endParaRPr>
          </a:p>
        </p:txBody>
      </p:sp>
      <p:sp>
        <p:nvSpPr>
          <p:cNvPr id="16" name="矩形: 圆角 15"/>
          <p:cNvSpPr/>
          <p:nvPr/>
        </p:nvSpPr>
        <p:spPr>
          <a:xfrm>
            <a:off x="5305424"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17" name="文本框 16"/>
          <p:cNvSpPr txBox="1"/>
          <p:nvPr/>
        </p:nvSpPr>
        <p:spPr>
          <a:xfrm>
            <a:off x="5502972" y="3564591"/>
            <a:ext cx="844550" cy="10414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srgbClr val="000000"/>
                </a:solidFill>
                <a:effectLst/>
                <a:uLnTx/>
                <a:uFillTx/>
                <a:latin typeface="Microsoft YaHei"/>
                <a:ea typeface="Microsoft YaHei"/>
              </a:rPr>
              <a:t>Token_id</a:t>
            </a: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Transfer</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Address</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18" name="文本框 17"/>
          <p:cNvSpPr txBox="1"/>
          <p:nvPr/>
        </p:nvSpPr>
        <p:spPr>
          <a:xfrm>
            <a:off x="530542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Filtered Data</a:t>
            </a:r>
          </a:p>
        </p:txBody>
      </p:sp>
      <p:sp>
        <p:nvSpPr>
          <p:cNvPr id="19" name="矩形: 圆角 18"/>
          <p:cNvSpPr/>
          <p:nvPr/>
        </p:nvSpPr>
        <p:spPr>
          <a:xfrm>
            <a:off x="7043502" y="2839913"/>
            <a:ext cx="1234495" cy="3037276"/>
          </a:xfrm>
          <a:prstGeom prst="roundRect">
            <a:avLst/>
          </a:prstGeom>
          <a:noFill/>
          <a:ln w="12700">
            <a:solidFill>
              <a:srgbClr val="ACDB7E"/>
            </a:solidFill>
            <a:prstDash val="sysDash"/>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0" name="文本框 19"/>
          <p:cNvSpPr txBox="1"/>
          <p:nvPr/>
        </p:nvSpPr>
        <p:spPr>
          <a:xfrm>
            <a:off x="7115174" y="2903972"/>
            <a:ext cx="1809750" cy="3683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dirty="0">
                <a:ln>
                  <a:noFill/>
                </a:ln>
                <a:solidFill>
                  <a:srgbClr val="000000"/>
                </a:solidFill>
                <a:effectLst/>
                <a:uLnTx/>
                <a:uFillTx/>
                <a:latin typeface="Microsoft YaHei"/>
                <a:ea typeface="Microsoft YaHei"/>
              </a:rPr>
              <a:t>Key Metrics</a:t>
            </a:r>
          </a:p>
        </p:txBody>
      </p:sp>
      <p:sp>
        <p:nvSpPr>
          <p:cNvPr id="21" name="文本框 20"/>
          <p:cNvSpPr txBox="1"/>
          <p:nvPr/>
        </p:nvSpPr>
        <p:spPr>
          <a:xfrm>
            <a:off x="7171552" y="3608131"/>
            <a:ext cx="1339850" cy="2228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Volume</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Market Cap</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Strike Price</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Transactions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Active Wallets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Minting</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200" b="0" i="0" u="none" strike="noStrike" kern="1200" cap="none" spc="0" normalizeH="0" baseline="0" noProof="0" dirty="0">
                <a:ln>
                  <a:noFill/>
                </a:ln>
                <a:solidFill>
                  <a:srgbClr val="000000"/>
                </a:solidFill>
                <a:effectLst/>
                <a:uLnTx/>
                <a:uFillTx/>
                <a:latin typeface="Microsoft YaHei"/>
                <a:ea typeface="Microsoft YaHei"/>
              </a:rPr>
              <a:t>...</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200" b="0" i="0" u="none" strike="noStrike" kern="1200" cap="none" spc="0" normalizeH="0" baseline="0" noProof="0" dirty="0">
              <a:ln>
                <a:noFill/>
              </a:ln>
              <a:solidFill>
                <a:srgbClr val="000000"/>
              </a:solidFill>
              <a:effectLst/>
              <a:uLnTx/>
              <a:uFillTx/>
              <a:latin typeface="Microsoft YaHei"/>
              <a:ea typeface="Microsoft YaHei"/>
            </a:endParaRPr>
          </a:p>
        </p:txBody>
      </p:sp>
      <p:sp>
        <p:nvSpPr>
          <p:cNvPr id="22" name="矩形: 圆角 21"/>
          <p:cNvSpPr/>
          <p:nvPr/>
        </p:nvSpPr>
        <p:spPr>
          <a:xfrm>
            <a:off x="9049725" y="1950238"/>
            <a:ext cx="1214845" cy="953733"/>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3" name="文本框 22"/>
          <p:cNvSpPr txBox="1"/>
          <p:nvPr/>
        </p:nvSpPr>
        <p:spPr>
          <a:xfrm>
            <a:off x="9161848" y="2262622"/>
            <a:ext cx="990600" cy="6413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API</a:t>
            </a:r>
          </a:p>
        </p:txBody>
      </p:sp>
      <p:sp>
        <p:nvSpPr>
          <p:cNvPr id="24" name="矩形: 圆角 23"/>
          <p:cNvSpPr/>
          <p:nvPr/>
        </p:nvSpPr>
        <p:spPr>
          <a:xfrm>
            <a:off x="9049725" y="3043891"/>
            <a:ext cx="1214845" cy="836561"/>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5" name="文本框 24"/>
          <p:cNvSpPr txBox="1"/>
          <p:nvPr/>
        </p:nvSpPr>
        <p:spPr>
          <a:xfrm>
            <a:off x="8863398" y="3208020"/>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 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Dashboard</a:t>
            </a:r>
          </a:p>
        </p:txBody>
      </p:sp>
      <p:sp>
        <p:nvSpPr>
          <p:cNvPr id="26" name="矩形: 圆角 25"/>
          <p:cNvSpPr/>
          <p:nvPr/>
        </p:nvSpPr>
        <p:spPr>
          <a:xfrm>
            <a:off x="9064573" y="4024074"/>
            <a:ext cx="1214845" cy="905767"/>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27" name="文本框 26"/>
          <p:cNvSpPr txBox="1"/>
          <p:nvPr/>
        </p:nvSpPr>
        <p:spPr>
          <a:xfrm>
            <a:off x="8863398" y="4199591"/>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 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Weekly Report</a:t>
            </a:r>
          </a:p>
        </p:txBody>
      </p:sp>
      <p:cxnSp>
        <p:nvCxnSpPr>
          <p:cNvPr id="28" name="直接箭头连接符 27"/>
          <p:cNvCxnSpPr>
            <a:stCxn id="4" idx="3"/>
            <a:endCxn id="11" idx="1"/>
          </p:cNvCxnSpPr>
          <p:nvPr/>
        </p:nvCxnSpPr>
        <p:spPr>
          <a:xfrm>
            <a:off x="2836409" y="4120271"/>
            <a:ext cx="414450" cy="9928"/>
          </a:xfrm>
          <a:prstGeom prst="straightConnector1">
            <a:avLst/>
          </a:prstGeom>
          <a:noFill/>
          <a:ln w="25400">
            <a:solidFill>
              <a:srgbClr val="000000"/>
            </a:solidFill>
            <a:prstDash val="solid"/>
            <a:tailEnd type="triangle"/>
          </a:ln>
        </p:spPr>
      </p:cxnSp>
      <p:cxnSp>
        <p:nvCxnSpPr>
          <p:cNvPr id="29" name="直接箭头连接符 28"/>
          <p:cNvCxnSpPr>
            <a:stCxn id="13" idx="3"/>
            <a:endCxn id="16" idx="1"/>
          </p:cNvCxnSpPr>
          <p:nvPr/>
        </p:nvCxnSpPr>
        <p:spPr>
          <a:xfrm>
            <a:off x="4740802" y="4358551"/>
            <a:ext cx="564622" cy="9928"/>
          </a:xfrm>
          <a:prstGeom prst="straightConnector1">
            <a:avLst/>
          </a:prstGeom>
          <a:noFill/>
          <a:ln w="25400">
            <a:solidFill>
              <a:srgbClr val="000000"/>
            </a:solidFill>
            <a:prstDash val="solid"/>
            <a:tailEnd type="triangle"/>
          </a:ln>
        </p:spPr>
      </p:cxnSp>
      <p:cxnSp>
        <p:nvCxnSpPr>
          <p:cNvPr id="30" name="直接箭头连接符 29"/>
          <p:cNvCxnSpPr>
            <a:stCxn id="16" idx="3"/>
            <a:endCxn id="19" idx="1"/>
          </p:cNvCxnSpPr>
          <p:nvPr/>
        </p:nvCxnSpPr>
        <p:spPr>
          <a:xfrm>
            <a:off x="6539919" y="4358551"/>
            <a:ext cx="503583" cy="9928"/>
          </a:xfrm>
          <a:prstGeom prst="straightConnector1">
            <a:avLst/>
          </a:prstGeom>
          <a:noFill/>
          <a:ln w="25400">
            <a:solidFill>
              <a:srgbClr val="000000"/>
            </a:solidFill>
            <a:prstDash val="solid"/>
            <a:tailEnd type="triangle"/>
          </a:ln>
        </p:spPr>
      </p:cxnSp>
      <p:cxnSp>
        <p:nvCxnSpPr>
          <p:cNvPr id="31" name="直接箭头连接符 30"/>
          <p:cNvCxnSpPr>
            <a:endCxn id="22" idx="1"/>
          </p:cNvCxnSpPr>
          <p:nvPr/>
        </p:nvCxnSpPr>
        <p:spPr>
          <a:xfrm flipV="1">
            <a:off x="8736938" y="2427105"/>
            <a:ext cx="312787" cy="78754"/>
          </a:xfrm>
          <a:prstGeom prst="straightConnector1">
            <a:avLst/>
          </a:prstGeom>
          <a:noFill/>
          <a:ln w="25400">
            <a:solidFill>
              <a:srgbClr val="000000"/>
            </a:solidFill>
            <a:prstDash val="solid"/>
            <a:tailEnd type="triangle"/>
          </a:ln>
        </p:spPr>
      </p:cxnSp>
      <p:cxnSp>
        <p:nvCxnSpPr>
          <p:cNvPr id="32" name="直接箭头连接符 31"/>
          <p:cNvCxnSpPr/>
          <p:nvPr/>
        </p:nvCxnSpPr>
        <p:spPr>
          <a:xfrm>
            <a:off x="8719653" y="4523441"/>
            <a:ext cx="334992" cy="9928"/>
          </a:xfrm>
          <a:prstGeom prst="straightConnector1">
            <a:avLst/>
          </a:prstGeom>
          <a:noFill/>
          <a:ln w="25400">
            <a:solidFill>
              <a:srgbClr val="000000"/>
            </a:solidFill>
            <a:prstDash val="solid"/>
            <a:tailEnd type="triangle"/>
          </a:ln>
        </p:spPr>
      </p:cxnSp>
      <p:cxnSp>
        <p:nvCxnSpPr>
          <p:cNvPr id="33" name="直接箭头连接符 32"/>
          <p:cNvCxnSpPr/>
          <p:nvPr/>
        </p:nvCxnSpPr>
        <p:spPr>
          <a:xfrm flipV="1">
            <a:off x="8717081" y="5669082"/>
            <a:ext cx="337564" cy="19857"/>
          </a:xfrm>
          <a:prstGeom prst="straightConnector1">
            <a:avLst/>
          </a:prstGeom>
          <a:noFill/>
          <a:ln w="25400">
            <a:solidFill>
              <a:srgbClr val="000000"/>
            </a:solidFill>
            <a:prstDash val="solid"/>
            <a:tailEnd type="triangle"/>
          </a:ln>
        </p:spPr>
      </p:cxnSp>
      <p:sp>
        <p:nvSpPr>
          <p:cNvPr id="34" name="文本框 33"/>
          <p:cNvSpPr txBox="1"/>
          <p:nvPr/>
        </p:nvSpPr>
        <p:spPr>
          <a:xfrm>
            <a:off x="4689744" y="4013871"/>
            <a:ext cx="745453"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100" b="0" i="0" u="none" strike="noStrike" kern="1200" cap="none" spc="0" normalizeH="0" baseline="0" noProof="0">
                <a:ln>
                  <a:noFill/>
                </a:ln>
                <a:solidFill>
                  <a:srgbClr val="000000"/>
                </a:solidFill>
                <a:effectLst/>
                <a:uLnTx/>
                <a:uFillTx/>
                <a:latin typeface="Microsoft YaHei"/>
                <a:ea typeface="Microsoft YaHei"/>
              </a:rPr>
              <a:t>Cleaned</a:t>
            </a:r>
          </a:p>
        </p:txBody>
      </p:sp>
      <p:sp>
        <p:nvSpPr>
          <p:cNvPr id="35" name="文本框 34"/>
          <p:cNvSpPr txBox="1"/>
          <p:nvPr/>
        </p:nvSpPr>
        <p:spPr>
          <a:xfrm>
            <a:off x="6347522" y="4013871"/>
            <a:ext cx="928832" cy="3048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100" b="0" i="0" u="none" strike="noStrike" kern="1200" cap="none" spc="0" normalizeH="0" baseline="0" noProof="0" dirty="0">
                <a:ln>
                  <a:noFill/>
                </a:ln>
                <a:solidFill>
                  <a:srgbClr val="000000"/>
                </a:solidFill>
                <a:effectLst/>
                <a:uLnTx/>
                <a:uFillTx/>
                <a:latin typeface="Microsoft YaHei"/>
                <a:ea typeface="Microsoft YaHei"/>
              </a:rPr>
              <a:t>Augmented</a:t>
            </a:r>
          </a:p>
        </p:txBody>
      </p:sp>
      <p:sp>
        <p:nvSpPr>
          <p:cNvPr id="36" name="矩形: 圆角 35"/>
          <p:cNvSpPr/>
          <p:nvPr/>
        </p:nvSpPr>
        <p:spPr>
          <a:xfrm>
            <a:off x="9064573" y="5157860"/>
            <a:ext cx="1214845" cy="1056934"/>
          </a:xfrm>
          <a:prstGeom prst="roundRect">
            <a:avLst/>
          </a:prstGeom>
          <a:noFill/>
          <a:ln w="12700">
            <a:solidFill>
              <a:srgbClr val="5C5C5C"/>
            </a:solidFill>
            <a:prstDash val="solid"/>
            <a:miter/>
          </a:ln>
        </p:spPr>
        <p:txBody>
          <a:bodyPr anchor="ctr"/>
          <a:lstStyle/>
          <a:p>
            <a:pPr marL="0" marR="0" lvl="0" indent="0" algn="ctr" defTabSz="914400" eaLnBrk="1" fontAlgn="auto" latinLnBrk="0" hangingPunct="1">
              <a:lnSpc>
                <a:spcPct val="13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Microsoft YaHei"/>
              <a:ea typeface="Microsoft YaHei"/>
            </a:endParaRPr>
          </a:p>
        </p:txBody>
      </p:sp>
      <p:sp>
        <p:nvSpPr>
          <p:cNvPr id="37" name="文本框 36"/>
          <p:cNvSpPr txBox="1"/>
          <p:nvPr/>
        </p:nvSpPr>
        <p:spPr>
          <a:xfrm>
            <a:off x="8863398" y="5440544"/>
            <a:ext cx="158750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 HKU-NFT</a:t>
            </a: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Lecture</a:t>
            </a:r>
          </a:p>
        </p:txBody>
      </p:sp>
      <p:cxnSp>
        <p:nvCxnSpPr>
          <p:cNvPr id="38" name="直接箭头连接符 37"/>
          <p:cNvCxnSpPr/>
          <p:nvPr/>
        </p:nvCxnSpPr>
        <p:spPr>
          <a:xfrm>
            <a:off x="8729581" y="3429064"/>
            <a:ext cx="334992" cy="9928"/>
          </a:xfrm>
          <a:prstGeom prst="straightConnector1">
            <a:avLst/>
          </a:prstGeom>
          <a:noFill/>
          <a:ln w="25400">
            <a:solidFill>
              <a:srgbClr val="000000"/>
            </a:solidFill>
            <a:prstDash val="solid"/>
            <a:tailEnd type="triangle"/>
          </a:ln>
        </p:spPr>
      </p:cxnSp>
      <p:cxnSp>
        <p:nvCxnSpPr>
          <p:cNvPr id="39" name="直接箭头连接符 38"/>
          <p:cNvCxnSpPr/>
          <p:nvPr/>
        </p:nvCxnSpPr>
        <p:spPr>
          <a:xfrm>
            <a:off x="10279418" y="2417177"/>
            <a:ext cx="334992" cy="9928"/>
          </a:xfrm>
          <a:prstGeom prst="straightConnector1">
            <a:avLst/>
          </a:prstGeom>
          <a:noFill/>
          <a:ln w="25400">
            <a:solidFill>
              <a:srgbClr val="000000"/>
            </a:solidFill>
            <a:prstDash val="solid"/>
            <a:tailEnd type="triangle"/>
          </a:ln>
        </p:spPr>
      </p:cxnSp>
      <p:sp>
        <p:nvSpPr>
          <p:cNvPr id="40" name="文本框 39"/>
          <p:cNvSpPr txBox="1"/>
          <p:nvPr/>
        </p:nvSpPr>
        <p:spPr>
          <a:xfrm>
            <a:off x="10564622" y="2221347"/>
            <a:ext cx="1263650" cy="64770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endParaRPr kumimoji="0" lang="zh-CN" altLang="zh-CN" sz="1400" b="1" i="0" u="none" strike="noStrike" kern="1200" cap="none" spc="0" normalizeH="0" baseline="0" noProof="0">
              <a:ln>
                <a:noFill/>
              </a:ln>
              <a:solidFill>
                <a:srgbClr val="000000"/>
              </a:solidFill>
              <a:effectLst/>
              <a:uLnTx/>
              <a:uFillTx/>
              <a:latin typeface="Microsoft YaHei"/>
              <a:ea typeface="Microsoft YaHei"/>
            </a:endParaRP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Developers</a:t>
            </a:r>
          </a:p>
        </p:txBody>
      </p:sp>
      <p:sp>
        <p:nvSpPr>
          <p:cNvPr id="41" name="文本框 40"/>
          <p:cNvSpPr txBox="1"/>
          <p:nvPr/>
        </p:nvSpPr>
        <p:spPr>
          <a:xfrm>
            <a:off x="10564622" y="3272272"/>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Analysts</a:t>
            </a:r>
          </a:p>
        </p:txBody>
      </p:sp>
      <p:sp>
        <p:nvSpPr>
          <p:cNvPr id="42" name="文本框 41"/>
          <p:cNvSpPr txBox="1"/>
          <p:nvPr/>
        </p:nvSpPr>
        <p:spPr>
          <a:xfrm>
            <a:off x="10521057" y="4236121"/>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Traders</a:t>
            </a:r>
          </a:p>
        </p:txBody>
      </p:sp>
      <p:sp>
        <p:nvSpPr>
          <p:cNvPr id="43" name="文本框 42"/>
          <p:cNvSpPr txBox="1"/>
          <p:nvPr/>
        </p:nvSpPr>
        <p:spPr>
          <a:xfrm>
            <a:off x="10521057" y="5440544"/>
            <a:ext cx="1263650" cy="361950"/>
          </a:xfrm>
          <a:prstGeom prst="rect">
            <a:avLst/>
          </a:prstGeom>
          <a:ln w="12700">
            <a:prstDash val="solid"/>
            <a:miter/>
          </a:ln>
        </p:spPr>
        <p:txBody>
          <a:bodyPr>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en-US" sz="1400" b="1" i="0" u="none" strike="noStrike" kern="1200" cap="none" spc="0" normalizeH="0" baseline="0" noProof="0">
                <a:ln>
                  <a:noFill/>
                </a:ln>
                <a:solidFill>
                  <a:srgbClr val="000000"/>
                </a:solidFill>
                <a:effectLst/>
                <a:uLnTx/>
                <a:uFillTx/>
                <a:latin typeface="Microsoft YaHei"/>
                <a:ea typeface="Microsoft YaHei"/>
              </a:rPr>
              <a:t>Newbies</a:t>
            </a:r>
          </a:p>
        </p:txBody>
      </p:sp>
      <p:cxnSp>
        <p:nvCxnSpPr>
          <p:cNvPr id="44" name="直接箭头连接符 43"/>
          <p:cNvCxnSpPr/>
          <p:nvPr/>
        </p:nvCxnSpPr>
        <p:spPr>
          <a:xfrm>
            <a:off x="10353561" y="3462172"/>
            <a:ext cx="334992" cy="9928"/>
          </a:xfrm>
          <a:prstGeom prst="straightConnector1">
            <a:avLst/>
          </a:prstGeom>
          <a:noFill/>
          <a:ln w="25400">
            <a:solidFill>
              <a:srgbClr val="000000"/>
            </a:solidFill>
            <a:prstDash val="solid"/>
            <a:tailEnd type="triangle"/>
          </a:ln>
        </p:spPr>
      </p:cxnSp>
      <p:cxnSp>
        <p:nvCxnSpPr>
          <p:cNvPr id="45" name="直接箭头连接符 44"/>
          <p:cNvCxnSpPr/>
          <p:nvPr/>
        </p:nvCxnSpPr>
        <p:spPr>
          <a:xfrm>
            <a:off x="10353561" y="4417096"/>
            <a:ext cx="334992" cy="9928"/>
          </a:xfrm>
          <a:prstGeom prst="straightConnector1">
            <a:avLst/>
          </a:prstGeom>
          <a:noFill/>
          <a:ln w="25400">
            <a:solidFill>
              <a:srgbClr val="000000"/>
            </a:solidFill>
            <a:prstDash val="solid"/>
            <a:tailEnd type="triangle"/>
          </a:ln>
        </p:spPr>
      </p:cxnSp>
      <p:cxnSp>
        <p:nvCxnSpPr>
          <p:cNvPr id="46" name="直接箭头连接符 45"/>
          <p:cNvCxnSpPr/>
          <p:nvPr/>
        </p:nvCxnSpPr>
        <p:spPr>
          <a:xfrm>
            <a:off x="10353561" y="5611592"/>
            <a:ext cx="334992" cy="9928"/>
          </a:xfrm>
          <a:prstGeom prst="straightConnector1">
            <a:avLst/>
          </a:prstGeom>
          <a:noFill/>
          <a:ln w="25400">
            <a:solidFill>
              <a:srgbClr val="000000"/>
            </a:solidFill>
            <a:prstDash val="solid"/>
            <a:tailEnd type="triangle"/>
          </a:ln>
        </p:spPr>
      </p:cxnSp>
      <p:pic>
        <p:nvPicPr>
          <p:cNvPr id="47" name="图片 46"/>
          <p:cNvPicPr>
            <a:picLocks noChangeAspect="1"/>
          </p:cNvPicPr>
          <p:nvPr/>
        </p:nvPicPr>
        <p:blipFill>
          <a:blip r:embed="rId2"/>
          <a:stretch>
            <a:fillRect/>
          </a:stretch>
        </p:blipFill>
        <p:spPr>
          <a:xfrm>
            <a:off x="10942256" y="2100776"/>
            <a:ext cx="411544" cy="400111"/>
          </a:xfrm>
          <a:prstGeom prst="rect">
            <a:avLst/>
          </a:prstGeom>
        </p:spPr>
      </p:pic>
      <p:pic>
        <p:nvPicPr>
          <p:cNvPr id="48" name="图片 47"/>
          <p:cNvPicPr>
            <a:picLocks noChangeAspect="1"/>
          </p:cNvPicPr>
          <p:nvPr/>
        </p:nvPicPr>
        <p:blipFill>
          <a:blip r:embed="rId2"/>
          <a:stretch>
            <a:fillRect/>
          </a:stretch>
        </p:blipFill>
        <p:spPr>
          <a:xfrm>
            <a:off x="10942256" y="2910432"/>
            <a:ext cx="361840" cy="361840"/>
          </a:xfrm>
          <a:prstGeom prst="rect">
            <a:avLst/>
          </a:prstGeom>
        </p:spPr>
      </p:pic>
      <p:pic>
        <p:nvPicPr>
          <p:cNvPr id="49" name="图片 48"/>
          <p:cNvPicPr>
            <a:picLocks noChangeAspect="1"/>
          </p:cNvPicPr>
          <p:nvPr/>
        </p:nvPicPr>
        <p:blipFill>
          <a:blip r:embed="rId2"/>
          <a:stretch>
            <a:fillRect/>
          </a:stretch>
        </p:blipFill>
        <p:spPr>
          <a:xfrm>
            <a:off x="10942256" y="3880452"/>
            <a:ext cx="361840" cy="361840"/>
          </a:xfrm>
          <a:prstGeom prst="rect">
            <a:avLst/>
          </a:prstGeom>
        </p:spPr>
      </p:pic>
      <p:pic>
        <p:nvPicPr>
          <p:cNvPr id="50" name="图片 49"/>
          <p:cNvPicPr>
            <a:picLocks noChangeAspect="1"/>
          </p:cNvPicPr>
          <p:nvPr/>
        </p:nvPicPr>
        <p:blipFill>
          <a:blip r:embed="rId2"/>
          <a:stretch>
            <a:fillRect/>
          </a:stretch>
        </p:blipFill>
        <p:spPr>
          <a:xfrm>
            <a:off x="10991960" y="5157860"/>
            <a:ext cx="361840" cy="3618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lvl="0" algn="ctr"/>
            <a:r>
              <a:rPr lang="en-US" altLang="en-US" b="1" dirty="0">
                <a:solidFill>
                  <a:srgbClr val="0D0D0D"/>
                </a:solidFill>
                <a:highlight>
                  <a:srgbClr val="FFFFFF"/>
                </a:highlight>
                <a:latin typeface="Söhne"/>
                <a:ea typeface="Söhne"/>
              </a:rPr>
              <a:t>Comprehensive Data Insights</a:t>
            </a:r>
            <a:endParaRPr dirty="0"/>
          </a:p>
        </p:txBody>
      </p:sp>
      <p:sp>
        <p:nvSpPr>
          <p:cNvPr id="3" name="内容占位符 2"/>
          <p:cNvSpPr>
            <a:spLocks noGrp="1"/>
          </p:cNvSpPr>
          <p:nvPr>
            <p:ph idx="4294967295"/>
          </p:nvPr>
        </p:nvSpPr>
        <p:spPr>
          <a:xfrm>
            <a:off x="0" y="1825625"/>
            <a:ext cx="7202488" cy="581025"/>
          </a:xfrm>
          <a:prstGeom prst="rect">
            <a:avLst/>
          </a:prstGeom>
        </p:spPr>
        <p:txBody>
          <a:bodyPr vert="horz" lIns="91440" tIns="45720" rIns="91440" bIns="45720">
            <a:normAutofit lnSpcReduction="10000"/>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dirty="0">
                <a:solidFill>
                  <a:srgbClr val="0D0D0D"/>
                </a:solidFill>
                <a:highlight>
                  <a:srgbClr val="FFFFFF"/>
                </a:highlight>
                <a:latin typeface="Söhne"/>
                <a:ea typeface="Söhne"/>
              </a:rPr>
              <a:t>Financial Indicator Analysis</a:t>
            </a:r>
            <a:r>
              <a:rPr lang="en-US" altLang="en-US" dirty="0">
                <a:solidFill>
                  <a:srgbClr val="374151"/>
                </a:solidFill>
                <a:latin typeface="Söhne"/>
                <a:ea typeface="Söhne"/>
              </a:rPr>
              <a:t>: </a:t>
            </a:r>
            <a:endParaRPr dirty="0"/>
          </a:p>
          <a:p>
            <a:pPr marL="0" lvl="0" indent="0">
              <a:lnSpc>
                <a:spcPct val="115000"/>
              </a:lnSpc>
              <a:buNone/>
            </a:pPr>
            <a:endParaRPr lang="zh-CN" altLang="zh-CN"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a:p>
            <a:pPr marL="0" lvl="0" indent="0">
              <a:lnSpc>
                <a:spcPct val="115000"/>
              </a:lnSpc>
              <a:buNone/>
            </a:pPr>
            <a:endParaRPr lang="en-US" altLang="en-US" dirty="0">
              <a:solidFill>
                <a:srgbClr val="374151"/>
              </a:solidFill>
              <a:latin typeface="Söhne"/>
              <a:ea typeface="Söhne"/>
            </a:endParaRPr>
          </a:p>
        </p:txBody>
      </p:sp>
      <p:sp>
        <p:nvSpPr>
          <p:cNvPr id="5" name="标题 1"/>
          <p:cNvSpPr/>
          <p:nvPr/>
        </p:nvSpPr>
        <p:spPr>
          <a:xfrm>
            <a:off x="83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0" marR="0" lvl="0" indent="0" algn="l" defTabSz="914400" eaLnBrk="1" fontAlgn="auto" latinLnBrk="0" hangingPunct="1">
              <a:lnSpc>
                <a:spcPct val="130000"/>
              </a:lnSpc>
              <a:spcBef>
                <a:spcPct val="0"/>
              </a:spcBef>
              <a:spcAft>
                <a:spcPts val="0"/>
              </a:spcAft>
              <a:buClrTx/>
              <a:buSzTx/>
              <a:buFontTx/>
              <a:buNone/>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Market Overview</a:t>
            </a:r>
            <a:endParaRPr kumimoji="0" sz="4400" b="0" i="0" u="none" strike="noStrike" kern="1200" cap="none" spc="0" normalizeH="0" baseline="0" noProof="0">
              <a:ln>
                <a:noFill/>
              </a:ln>
              <a:solidFill>
                <a:srgbClr val="000000"/>
              </a:solidFill>
              <a:effectLst/>
              <a:uLnTx/>
              <a:uFillTx/>
              <a:latin typeface="Microsoft YaHei"/>
              <a:ea typeface="Microsoft YaHei"/>
            </a:endParaRPr>
          </a:p>
        </p:txBody>
      </p:sp>
      <p:pic>
        <p:nvPicPr>
          <p:cNvPr id="6" name="图片 5"/>
          <p:cNvPicPr>
            <a:picLocks noChangeAspect="1"/>
          </p:cNvPicPr>
          <p:nvPr/>
        </p:nvPicPr>
        <p:blipFill>
          <a:blip r:embed="rId2"/>
          <a:stretch>
            <a:fillRect/>
          </a:stretch>
        </p:blipFill>
        <p:spPr>
          <a:xfrm>
            <a:off x="902242" y="3141579"/>
            <a:ext cx="1974449" cy="3195053"/>
          </a:xfrm>
          <a:prstGeom prst="rect">
            <a:avLst/>
          </a:prstGeom>
        </p:spPr>
      </p:pic>
      <p:sp>
        <p:nvSpPr>
          <p:cNvPr id="7" name="标题 1"/>
          <p:cNvSpPr/>
          <p:nvPr/>
        </p:nvSpPr>
        <p:spPr>
          <a:xfrm>
            <a:off x="3478264"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0" marR="0" lvl="0" indent="0" algn="l" defTabSz="914400" eaLnBrk="1" fontAlgn="auto" latinLnBrk="0" hangingPunct="1">
              <a:lnSpc>
                <a:spcPct val="130000"/>
              </a:lnSpc>
              <a:spcBef>
                <a:spcPct val="0"/>
              </a:spcBef>
              <a:spcAft>
                <a:spcPts val="0"/>
              </a:spcAft>
              <a:buClrTx/>
              <a:buSzTx/>
              <a:buFontTx/>
              <a:buNone/>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On-chain Transactions</a:t>
            </a:r>
          </a:p>
        </p:txBody>
      </p:sp>
      <p:pic>
        <p:nvPicPr>
          <p:cNvPr id="8" name="图片 7"/>
          <p:cNvPicPr>
            <a:picLocks noChangeAspect="1"/>
          </p:cNvPicPr>
          <p:nvPr/>
        </p:nvPicPr>
        <p:blipFill>
          <a:blip r:embed="rId3"/>
          <a:stretch>
            <a:fillRect/>
          </a:stretch>
        </p:blipFill>
        <p:spPr>
          <a:xfrm>
            <a:off x="3508164" y="3141579"/>
            <a:ext cx="2587836" cy="3257190"/>
          </a:xfrm>
          <a:prstGeom prst="rect">
            <a:avLst/>
          </a:prstGeom>
        </p:spPr>
      </p:pic>
      <p:sp>
        <p:nvSpPr>
          <p:cNvPr id="9" name="标题 1"/>
          <p:cNvSpPr/>
          <p:nvPr/>
        </p:nvSpPr>
        <p:spPr>
          <a:xfrm>
            <a:off x="6479211" y="2160282"/>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0" marR="0" lvl="0" indent="0" algn="l" defTabSz="914400" eaLnBrk="1" fontAlgn="auto" latinLnBrk="0" hangingPunct="1">
              <a:lnSpc>
                <a:spcPct val="130000"/>
              </a:lnSpc>
              <a:spcBef>
                <a:spcPct val="0"/>
              </a:spcBef>
              <a:spcAft>
                <a:spcPts val="0"/>
              </a:spcAft>
              <a:buClrTx/>
              <a:buSzTx/>
              <a:buFontTx/>
              <a:buNone/>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Turnover</a:t>
            </a:r>
          </a:p>
        </p:txBody>
      </p:sp>
      <p:pic>
        <p:nvPicPr>
          <p:cNvPr id="10" name="图片 9"/>
          <p:cNvPicPr>
            <a:picLocks noChangeAspect="1"/>
          </p:cNvPicPr>
          <p:nvPr/>
        </p:nvPicPr>
        <p:blipFill>
          <a:blip r:embed="rId4"/>
          <a:srcRect r="49296"/>
          <a:stretch>
            <a:fillRect/>
          </a:stretch>
        </p:blipFill>
        <p:spPr>
          <a:xfrm>
            <a:off x="6589603" y="2974442"/>
            <a:ext cx="2687053" cy="3529327"/>
          </a:xfrm>
          <a:prstGeom prst="rect">
            <a:avLst/>
          </a:prstGeom>
        </p:spPr>
      </p:pic>
      <p:sp>
        <p:nvSpPr>
          <p:cNvPr id="11" name="标题 1"/>
          <p:cNvSpPr/>
          <p:nvPr/>
        </p:nvSpPr>
        <p:spPr>
          <a:xfrm>
            <a:off x="9506895" y="2116347"/>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0" marR="0" lvl="0" indent="0" algn="l" defTabSz="914400" eaLnBrk="1" fontAlgn="auto" latinLnBrk="0" hangingPunct="1">
              <a:lnSpc>
                <a:spcPct val="130000"/>
              </a:lnSpc>
              <a:spcBef>
                <a:spcPct val="0"/>
              </a:spcBef>
              <a:spcAft>
                <a:spcPts val="0"/>
              </a:spcAft>
              <a:buClrTx/>
              <a:buSzTx/>
              <a:buFontTx/>
              <a:buNone/>
              <a:defRPr/>
            </a:pPr>
            <a:r>
              <a:rPr kumimoji="0" lang="en-US" altLang="en-US" sz="2000" b="1" i="0" u="none" strike="noStrike" kern="1200" cap="none" spc="0" normalizeH="0" baseline="0" noProof="0">
                <a:ln>
                  <a:noFill/>
                </a:ln>
                <a:solidFill>
                  <a:srgbClr val="F2F2F2"/>
                </a:solidFill>
                <a:effectLst/>
                <a:highlight>
                  <a:srgbClr val="225353"/>
                </a:highlight>
                <a:uLnTx/>
                <a:uFillTx/>
                <a:latin typeface="HarmonyOS_Sans_SC_Regular"/>
                <a:ea typeface="HarmonyOS_Sans_SC_Regular"/>
              </a:rPr>
              <a:t>Trading Volume</a:t>
            </a:r>
          </a:p>
        </p:txBody>
      </p:sp>
      <p:pic>
        <p:nvPicPr>
          <p:cNvPr id="12" name="图片 11"/>
          <p:cNvPicPr>
            <a:picLocks noChangeAspect="1"/>
          </p:cNvPicPr>
          <p:nvPr/>
        </p:nvPicPr>
        <p:blipFill>
          <a:blip r:embed="rId5"/>
          <a:stretch>
            <a:fillRect/>
          </a:stretch>
        </p:blipFill>
        <p:spPr>
          <a:xfrm>
            <a:off x="9506895" y="3002270"/>
            <a:ext cx="1977552" cy="347367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1"/>
          </p:nvPr>
        </p:nvSpPr>
        <p:spPr>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b="1" dirty="0">
                <a:solidFill>
                  <a:srgbClr val="374151"/>
                </a:solidFill>
                <a:latin typeface="Söhne"/>
                <a:ea typeface="Söhne"/>
              </a:rPr>
              <a:t>NFT Data Dashboard</a:t>
            </a:r>
            <a:endParaRPr dirty="0"/>
          </a:p>
          <a:p>
            <a:pPr lvl="1" algn="l"/>
            <a:r>
              <a:rPr lang="en-US" altLang="en-US" dirty="0">
                <a:solidFill>
                  <a:srgbClr val="0D0D0D"/>
                </a:solidFill>
                <a:highlight>
                  <a:srgbClr val="FFFFFF"/>
                </a:highlight>
                <a:latin typeface="Söhne"/>
                <a:ea typeface="Söhne"/>
              </a:rPr>
              <a:t>All-in-One View</a:t>
            </a:r>
          </a:p>
          <a:p>
            <a:pPr lvl="1" algn="l"/>
            <a:r>
              <a:rPr lang="en-US" altLang="en-US" dirty="0">
                <a:solidFill>
                  <a:srgbClr val="0D0D0D"/>
                </a:solidFill>
                <a:highlight>
                  <a:srgbClr val="FFFFFF"/>
                </a:highlight>
                <a:latin typeface="Söhne"/>
                <a:ea typeface="Söhne"/>
              </a:rPr>
              <a:t>Rankings &amp; Trends</a:t>
            </a:r>
          </a:p>
          <a:p>
            <a:pPr lvl="1" algn="l"/>
            <a:r>
              <a:rPr lang="en-US" altLang="en-US" dirty="0">
                <a:solidFill>
                  <a:srgbClr val="0D0D0D"/>
                </a:solidFill>
                <a:highlight>
                  <a:srgbClr val="FFFFFF"/>
                </a:highlight>
                <a:latin typeface="Söhne"/>
                <a:ea typeface="Söhne"/>
              </a:rPr>
              <a:t>In-Depth Analytics</a:t>
            </a:r>
          </a:p>
        </p:txBody>
      </p:sp>
      <p:pic>
        <p:nvPicPr>
          <p:cNvPr id="5" name="图片 4"/>
          <p:cNvPicPr>
            <a:picLocks noChangeAspect="1"/>
          </p:cNvPicPr>
          <p:nvPr/>
        </p:nvPicPr>
        <p:blipFill>
          <a:blip r:embed="rId2"/>
          <a:stretch>
            <a:fillRect/>
          </a:stretch>
        </p:blipFill>
        <p:spPr>
          <a:xfrm>
            <a:off x="5753100" y="1286967"/>
            <a:ext cx="4495800" cy="544244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b="1" dirty="0">
                <a:solidFill>
                  <a:srgbClr val="374151"/>
                </a:solidFill>
                <a:latin typeface="Söhne"/>
                <a:ea typeface="Söhne"/>
              </a:rPr>
              <a:t>APIs for Pro</a:t>
            </a:r>
            <a:endParaRPr dirty="0"/>
          </a:p>
          <a:p>
            <a:pPr lvl="1">
              <a:lnSpc>
                <a:spcPct val="115000"/>
              </a:lnSpc>
            </a:pPr>
            <a:r>
              <a:rPr lang="en-US" altLang="en-US" sz="2000" dirty="0">
                <a:solidFill>
                  <a:srgbClr val="0D0D0D"/>
                </a:solidFill>
                <a:highlight>
                  <a:srgbClr val="FFFFFF"/>
                </a:highlight>
                <a:latin typeface="Söhne"/>
                <a:ea typeface="Söhne"/>
              </a:rPr>
              <a:t>Personalized API Keys</a:t>
            </a:r>
            <a:r>
              <a:rPr lang="en-US" altLang="en-US" sz="2000" dirty="0">
                <a:solidFill>
                  <a:srgbClr val="374151"/>
                </a:solidFill>
                <a:latin typeface="Söhne"/>
                <a:ea typeface="Söhne"/>
              </a:rPr>
              <a:t> </a:t>
            </a:r>
          </a:p>
          <a:p>
            <a:pPr lvl="1" algn="l"/>
            <a:r>
              <a:rPr lang="en-US" altLang="en-US" sz="2000" dirty="0">
                <a:solidFill>
                  <a:srgbClr val="0D0D0D"/>
                </a:solidFill>
                <a:highlight>
                  <a:srgbClr val="FFFFFF"/>
                </a:highlight>
                <a:latin typeface="Söhne"/>
                <a:ea typeface="Söhne"/>
              </a:rPr>
              <a:t>Seamless Integration</a:t>
            </a:r>
          </a:p>
        </p:txBody>
      </p:sp>
      <p:pic>
        <p:nvPicPr>
          <p:cNvPr id="5" name="图片 4"/>
          <p:cNvPicPr>
            <a:picLocks noChangeAspect="1"/>
          </p:cNvPicPr>
          <p:nvPr/>
        </p:nvPicPr>
        <p:blipFill>
          <a:blip r:embed="rId2"/>
          <a:stretch>
            <a:fillRect/>
          </a:stretch>
        </p:blipFill>
        <p:spPr>
          <a:xfrm>
            <a:off x="4423316" y="1902452"/>
            <a:ext cx="7219068" cy="419768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b="1" dirty="0">
                <a:solidFill>
                  <a:srgbClr val="374151"/>
                </a:solidFill>
                <a:latin typeface="Söhne"/>
                <a:ea typeface="Söhne"/>
              </a:rPr>
              <a:t>APIs for Pro - A Step by Step G</a:t>
            </a:r>
            <a:r>
              <a:rPr lang="zh-CN" altLang="zh-CN" b="1" dirty="0">
                <a:solidFill>
                  <a:srgbClr val="374151"/>
                </a:solidFill>
                <a:latin typeface="Söhne"/>
                <a:ea typeface="Söhne"/>
              </a:rPr>
              <a:t>uide</a:t>
            </a:r>
            <a:endParaRPr dirty="0"/>
          </a:p>
        </p:txBody>
      </p:sp>
      <p:pic>
        <p:nvPicPr>
          <p:cNvPr id="5" name="图片 4"/>
          <p:cNvPicPr>
            <a:picLocks noChangeAspect="1"/>
          </p:cNvPicPr>
          <p:nvPr/>
        </p:nvPicPr>
        <p:blipFill>
          <a:blip r:embed="rId3"/>
          <a:srcRect b="27969"/>
          <a:stretch>
            <a:fillRect/>
          </a:stretch>
        </p:blipFill>
        <p:spPr>
          <a:xfrm>
            <a:off x="1021493" y="2406316"/>
            <a:ext cx="2089266" cy="2513263"/>
          </a:xfrm>
          <a:prstGeom prst="rect">
            <a:avLst/>
          </a:prstGeom>
        </p:spPr>
      </p:pic>
      <p:sp>
        <p:nvSpPr>
          <p:cNvPr id="6" name="文本框 5"/>
          <p:cNvSpPr txBox="1"/>
          <p:nvPr/>
        </p:nvSpPr>
        <p:spPr>
          <a:xfrm>
            <a:off x="1229895" y="5494421"/>
            <a:ext cx="1275013" cy="44450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1. Sign in</a:t>
            </a:r>
          </a:p>
        </p:txBody>
      </p:sp>
      <p:pic>
        <p:nvPicPr>
          <p:cNvPr id="7" name="图片 6"/>
          <p:cNvPicPr>
            <a:picLocks noChangeAspect="1"/>
          </p:cNvPicPr>
          <p:nvPr/>
        </p:nvPicPr>
        <p:blipFill>
          <a:blip r:embed="rId4"/>
          <a:stretch>
            <a:fillRect/>
          </a:stretch>
        </p:blipFill>
        <p:spPr>
          <a:xfrm>
            <a:off x="3543154" y="2406316"/>
            <a:ext cx="4040006" cy="2446421"/>
          </a:xfrm>
          <a:prstGeom prst="rect">
            <a:avLst/>
          </a:prstGeom>
        </p:spPr>
      </p:pic>
      <p:sp>
        <p:nvSpPr>
          <p:cNvPr id="8" name="文本框 7"/>
          <p:cNvSpPr txBox="1"/>
          <p:nvPr/>
        </p:nvSpPr>
        <p:spPr>
          <a:xfrm>
            <a:off x="3543154" y="5494421"/>
            <a:ext cx="3714750" cy="8064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2. Enter the console and create your API key(keep it safe!)</a:t>
            </a:r>
          </a:p>
        </p:txBody>
      </p:sp>
      <p:pic>
        <p:nvPicPr>
          <p:cNvPr id="9" name="图片 8"/>
          <p:cNvPicPr>
            <a:picLocks noChangeAspect="1"/>
          </p:cNvPicPr>
          <p:nvPr/>
        </p:nvPicPr>
        <p:blipFill>
          <a:blip r:embed="rId5"/>
          <a:stretch>
            <a:fillRect/>
          </a:stretch>
        </p:blipFill>
        <p:spPr>
          <a:xfrm>
            <a:off x="8015556" y="2406316"/>
            <a:ext cx="3750724" cy="2861958"/>
          </a:xfrm>
          <a:prstGeom prst="rect">
            <a:avLst/>
          </a:prstGeom>
        </p:spPr>
      </p:pic>
      <p:sp>
        <p:nvSpPr>
          <p:cNvPr id="10" name="文本框 9"/>
          <p:cNvSpPr txBox="1"/>
          <p:nvPr/>
        </p:nvSpPr>
        <p:spPr>
          <a:xfrm>
            <a:off x="8028930" y="5407263"/>
            <a:ext cx="3714750" cy="4508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Microsoft YaHei"/>
                <a:ea typeface="Microsoft YaHei"/>
              </a:rPr>
              <a:t>3. Get cleaned NFT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l"/>
            <a:r>
              <a:rPr lang="en-US" altLang="en-US" b="1">
                <a:solidFill>
                  <a:srgbClr val="0D0D0D"/>
                </a:solidFill>
                <a:highlight>
                  <a:srgbClr val="FFFFFF"/>
                </a:highlight>
                <a:latin typeface="Söhne"/>
                <a:ea typeface="Söhne"/>
              </a:rPr>
              <a:t>C</a:t>
            </a:r>
            <a:r>
              <a:rPr lang="zh-CN" altLang="zh-CN" b="1">
                <a:solidFill>
                  <a:srgbClr val="0D0D0D"/>
                </a:solidFill>
                <a:highlight>
                  <a:srgbClr val="FFFFFF"/>
                </a:highlight>
                <a:latin typeface="Söhne"/>
                <a:ea typeface="Söhne"/>
              </a:rPr>
              <a:t>ustomized</a:t>
            </a:r>
            <a:r>
              <a:rPr lang="en-US" altLang="en-US" b="1">
                <a:solidFill>
                  <a:srgbClr val="0D0D0D"/>
                </a:solidFill>
                <a:highlight>
                  <a:srgbClr val="FFFFFF"/>
                </a:highlight>
                <a:latin typeface="Söhne"/>
                <a:ea typeface="Söhne"/>
              </a:rPr>
              <a:t> Data Interface</a:t>
            </a:r>
          </a:p>
        </p:txBody>
      </p:sp>
      <p:sp>
        <p:nvSpPr>
          <p:cNvPr id="3" name="内容占位符 2"/>
          <p:cNvSpPr>
            <a:spLocks noGrp="1"/>
          </p:cNvSpPr>
          <p:nvPr>
            <p:ph idx="4294967295"/>
          </p:nvPr>
        </p:nvSpPr>
        <p:spPr>
          <a:xfrm>
            <a:off x="0" y="1825625"/>
            <a:ext cx="7761288" cy="635000"/>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lnSpc>
                <a:spcPct val="115000"/>
              </a:lnSpc>
            </a:pPr>
            <a:r>
              <a:rPr lang="en-US" altLang="en-US" b="1">
                <a:solidFill>
                  <a:srgbClr val="374151"/>
                </a:solidFill>
                <a:latin typeface="Söhne"/>
                <a:ea typeface="Söhne"/>
              </a:rPr>
              <a:t>APIs for Pro</a:t>
            </a:r>
          </a:p>
        </p:txBody>
      </p:sp>
      <p:pic>
        <p:nvPicPr>
          <p:cNvPr id="5" name="图片 4"/>
          <p:cNvPicPr>
            <a:picLocks noChangeAspect="1"/>
          </p:cNvPicPr>
          <p:nvPr/>
        </p:nvPicPr>
        <p:blipFill>
          <a:blip r:embed="rId2"/>
          <a:stretch>
            <a:fillRect/>
          </a:stretch>
        </p:blipFill>
        <p:spPr>
          <a:xfrm>
            <a:off x="838200" y="2505164"/>
            <a:ext cx="6787134" cy="4112205"/>
          </a:xfrm>
          <a:prstGeom prst="rect">
            <a:avLst/>
          </a:prstGeom>
        </p:spPr>
      </p:pic>
      <p:sp>
        <p:nvSpPr>
          <p:cNvPr id="6" name="文本框 5"/>
          <p:cNvSpPr txBox="1"/>
          <p:nvPr/>
        </p:nvSpPr>
        <p:spPr>
          <a:xfrm>
            <a:off x="8034943" y="2505164"/>
            <a:ext cx="3714750" cy="1517650"/>
          </a:xfrm>
          <a:prstGeom prst="rect">
            <a:avLst/>
          </a:prstGeom>
          <a:ln w="12700">
            <a:prstDash val="solid"/>
            <a:miter/>
          </a:ln>
        </p:spPr>
        <p:txBody>
          <a:bodyPr>
            <a:spAutoFit/>
          </a:bodyPr>
          <a:lstStyle/>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20 Languages</a:t>
            </a: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0" i="0" u="none" strike="noStrike" kern="1200" cap="none" spc="0" normalizeH="0" baseline="0" noProof="0">
                <a:ln>
                  <a:noFill/>
                </a:ln>
                <a:solidFill>
                  <a:srgbClr val="000000"/>
                </a:solidFill>
                <a:effectLst/>
                <a:uLnTx/>
                <a:uFillTx/>
                <a:latin typeface="Microsoft YaHei"/>
                <a:ea typeface="Microsoft YaHei"/>
              </a:rPr>
              <a:t>18 Mtetrics</a:t>
            </a:r>
          </a:p>
          <a:p>
            <a:pPr marL="0" marR="0" lvl="0" indent="0" algn="l" defTabSz="914400" eaLnBrk="1" fontAlgn="auto" latinLnBrk="0" hangingPunct="1">
              <a:lnSpc>
                <a:spcPct val="130000"/>
              </a:lnSpc>
              <a:spcBef>
                <a:spcPts val="0"/>
              </a:spcBef>
              <a:spcAft>
                <a:spcPts val="0"/>
              </a:spcAft>
              <a:buClrTx/>
              <a:buSzTx/>
              <a:buFontTx/>
              <a:buNone/>
              <a:defRPr/>
            </a:pPr>
            <a:endParaRPr kumimoji="0" lang="en-US" altLang="en-US" sz="1800" b="0" i="0" u="none" strike="noStrike" kern="1200" cap="none" spc="0" normalizeH="0" baseline="0" noProof="0">
              <a:ln>
                <a:noFill/>
              </a:ln>
              <a:solidFill>
                <a:srgbClr val="000000"/>
              </a:solidFill>
              <a:effectLst/>
              <a:uLnTx/>
              <a:uFillTx/>
              <a:latin typeface="Microsoft YaHei"/>
              <a:ea typeface="Microsoft YaHei"/>
            </a:endParaRPr>
          </a:p>
          <a:p>
            <a:pPr marL="0" marR="0" lvl="0" indent="0" algn="l" defTabSz="914400" eaLnBrk="1" fontAlgn="auto" latinLnBrk="0" hangingPunct="1">
              <a:lnSpc>
                <a:spcPct val="130000"/>
              </a:lnSpc>
              <a:spcBef>
                <a:spcPts val="0"/>
              </a:spcBef>
              <a:spcAft>
                <a:spcPts val="0"/>
              </a:spcAft>
              <a:buClrTx/>
              <a:buSzTx/>
              <a:buFontTx/>
              <a:buNone/>
              <a:defRPr/>
            </a:pPr>
            <a:r>
              <a:rPr kumimoji="0" lang="en-US" altLang="en-US" sz="1800" b="1" i="0" u="none" strike="noStrike" kern="1200" cap="none" spc="0" normalizeH="0" baseline="0" noProof="0">
                <a:ln>
                  <a:noFill/>
                </a:ln>
                <a:solidFill>
                  <a:srgbClr val="000000"/>
                </a:solidFill>
                <a:effectLst/>
                <a:uLnTx/>
                <a:uFillTx/>
                <a:latin typeface="Microsoft YaHei"/>
                <a:ea typeface="Microsoft YaHei"/>
              </a:rPr>
              <a:t>Filtered, Cleand, Augmented.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a:prstGeom prst="rect">
            <a:avLst/>
          </a:prstGeom>
        </p:spPr>
        <p:txBody>
          <a:bodyPr vert="horz" lIns="91440" tIns="45720" rIns="91440" bIns="45720" anchor="ctr">
            <a:normAutofit/>
          </a:bodyPr>
          <a:lstStyle>
            <a:lvl1pPr lvl="0" algn="l" defTabSz="914400">
              <a:lnSpc>
                <a:spcPct val="130000"/>
              </a:lnSpc>
              <a:spcBef>
                <a:spcPct val="0"/>
              </a:spcBef>
              <a:buNone/>
              <a:defRPr sz="4400" kern="1200">
                <a:solidFill>
                  <a:schemeClr val="tx1"/>
                </a:solidFill>
                <a:latin typeface="Microsoft YaHei"/>
                <a:ea typeface="Microsoft YaHei"/>
              </a:defRPr>
            </a:lvl1pPr>
          </a:lstStyle>
          <a:p>
            <a:pPr marL="349885" lvl="0" algn="ctr"/>
            <a:r>
              <a:rPr lang="en-US" altLang="en-US" b="1" dirty="0">
                <a:solidFill>
                  <a:srgbClr val="0D0D0D"/>
                </a:solidFill>
                <a:highlight>
                  <a:srgbClr val="FFFFFF"/>
                </a:highlight>
                <a:latin typeface="Söhne"/>
                <a:ea typeface="Söhne"/>
              </a:rPr>
              <a:t>C</a:t>
            </a:r>
            <a:r>
              <a:rPr lang="zh-CN" altLang="zh-CN" b="1" dirty="0">
                <a:solidFill>
                  <a:srgbClr val="0D0D0D"/>
                </a:solidFill>
                <a:highlight>
                  <a:srgbClr val="FFFFFF"/>
                </a:highlight>
                <a:latin typeface="Söhne"/>
                <a:ea typeface="Söhne"/>
              </a:rPr>
              <a:t>ustomized</a:t>
            </a:r>
            <a:r>
              <a:rPr lang="en-US" altLang="en-US" b="1" dirty="0">
                <a:solidFill>
                  <a:srgbClr val="0D0D0D"/>
                </a:solidFill>
                <a:highlight>
                  <a:srgbClr val="FFFFFF"/>
                </a:highlight>
                <a:latin typeface="Söhne"/>
                <a:ea typeface="Söhne"/>
              </a:rPr>
              <a:t> Data Interface</a:t>
            </a:r>
            <a:endParaRPr dirty="0"/>
          </a:p>
        </p:txBody>
      </p:sp>
      <p:sp>
        <p:nvSpPr>
          <p:cNvPr id="3" name="内容占位符 2"/>
          <p:cNvSpPr>
            <a:spLocks noGrp="1"/>
          </p:cNvSpPr>
          <p:nvPr>
            <p:ph idx="4294967295"/>
          </p:nvPr>
        </p:nvSpPr>
        <p:spPr>
          <a:xfrm>
            <a:off x="0" y="1825625"/>
            <a:ext cx="10515600" cy="4351338"/>
          </a:xfrm>
          <a:prstGeom prst="rect">
            <a:avLst/>
          </a:prstGeom>
        </p:spPr>
        <p:txBody>
          <a:bodyPr vert="horz" lIns="91440" tIns="45720" rIns="91440" bIns="45720">
            <a:normAutofit/>
          </a:bodyPr>
          <a:lstStyle>
            <a:lvl1pPr marL="228600" lvl="0" indent="-228600" algn="l" defTabSz="914400">
              <a:lnSpc>
                <a:spcPct val="130000"/>
              </a:lnSpc>
              <a:spcBef>
                <a:spcPts val="1000"/>
              </a:spcBef>
              <a:buFont typeface="Microsoft YaHei"/>
              <a:buChar char="•"/>
              <a:defRPr sz="2800" kern="1200">
                <a:solidFill>
                  <a:schemeClr val="tx1"/>
                </a:solidFill>
                <a:latin typeface="Microsoft YaHei"/>
                <a:ea typeface="Microsoft YaHei"/>
              </a:defRPr>
            </a:lvl1pPr>
            <a:lvl2pPr marL="685800" lvl="1" indent="-228600" algn="l" defTabSz="914400">
              <a:lnSpc>
                <a:spcPct val="130000"/>
              </a:lnSpc>
              <a:spcBef>
                <a:spcPts val="500"/>
              </a:spcBef>
              <a:buFont typeface="Microsoft YaHei"/>
              <a:buChar char="•"/>
              <a:defRPr sz="2400" kern="1200">
                <a:solidFill>
                  <a:schemeClr val="tx1"/>
                </a:solidFill>
                <a:latin typeface="Microsoft YaHei"/>
                <a:ea typeface="Microsoft YaHei"/>
              </a:defRPr>
            </a:lvl2pPr>
            <a:lvl3pPr marL="1143000" lvl="2" indent="-228600" algn="l" defTabSz="914400">
              <a:lnSpc>
                <a:spcPct val="130000"/>
              </a:lnSpc>
              <a:spcBef>
                <a:spcPts val="500"/>
              </a:spcBef>
              <a:buFont typeface="Microsoft YaHei"/>
              <a:buChar char="•"/>
              <a:defRPr sz="2000" kern="1200">
                <a:solidFill>
                  <a:schemeClr val="tx1"/>
                </a:solidFill>
                <a:latin typeface="Microsoft YaHei"/>
                <a:ea typeface="Microsoft YaHei"/>
              </a:defRPr>
            </a:lvl3pPr>
            <a:lvl4pPr marL="1600200" lvl="3" indent="-228600" algn="l" defTabSz="914400">
              <a:lnSpc>
                <a:spcPct val="130000"/>
              </a:lnSpc>
              <a:spcBef>
                <a:spcPts val="500"/>
              </a:spcBef>
              <a:buFont typeface="Microsoft YaHei"/>
              <a:buChar char="•"/>
              <a:defRPr sz="1800" kern="1200">
                <a:solidFill>
                  <a:schemeClr val="tx1"/>
                </a:solidFill>
                <a:latin typeface="Microsoft YaHei"/>
                <a:ea typeface="Microsoft YaHei"/>
              </a:defRPr>
            </a:lvl4pPr>
            <a:lvl5pPr marL="2057400" lvl="4" indent="-228600" algn="l" defTabSz="914400">
              <a:lnSpc>
                <a:spcPct val="130000"/>
              </a:lnSpc>
              <a:spcBef>
                <a:spcPts val="500"/>
              </a:spcBef>
              <a:buFont typeface="Microsoft YaHei"/>
              <a:buChar char="•"/>
              <a:defRPr sz="1800" kern="1200">
                <a:solidFill>
                  <a:schemeClr val="tx1"/>
                </a:solidFill>
                <a:latin typeface="Microsoft YaHei"/>
                <a:ea typeface="Microsoft YaHei"/>
              </a:defRPr>
            </a:lvl5pPr>
            <a:lvl6pPr marL="2514600" lvl="5" indent="-228600" algn="l" defTabSz="914400">
              <a:lnSpc>
                <a:spcPct val="130000"/>
              </a:lnSpc>
              <a:spcBef>
                <a:spcPts val="500"/>
              </a:spcBef>
              <a:buFont typeface="Microsoft YaHei"/>
              <a:buChar char="•"/>
              <a:defRPr sz="1800" kern="1200">
                <a:solidFill>
                  <a:schemeClr val="tx1"/>
                </a:solidFill>
                <a:latin typeface="Microsoft YaHei"/>
                <a:ea typeface="Microsoft YaHei"/>
              </a:defRPr>
            </a:lvl6pPr>
            <a:lvl7pPr marL="2971800" lvl="6" indent="-228600" algn="l" defTabSz="914400">
              <a:lnSpc>
                <a:spcPct val="130000"/>
              </a:lnSpc>
              <a:spcBef>
                <a:spcPts val="500"/>
              </a:spcBef>
              <a:buFont typeface="Microsoft YaHei"/>
              <a:buChar char="•"/>
              <a:defRPr sz="1800" kern="1200">
                <a:solidFill>
                  <a:schemeClr val="tx1"/>
                </a:solidFill>
                <a:latin typeface="Microsoft YaHei"/>
                <a:ea typeface="Microsoft YaHei"/>
              </a:defRPr>
            </a:lvl7pPr>
            <a:lvl8pPr marL="3429000" lvl="7" indent="-228600" algn="l" defTabSz="914400">
              <a:lnSpc>
                <a:spcPct val="130000"/>
              </a:lnSpc>
              <a:spcBef>
                <a:spcPts val="500"/>
              </a:spcBef>
              <a:buFont typeface="Microsoft YaHei"/>
              <a:buChar char="•"/>
              <a:defRPr sz="1800" kern="1200">
                <a:solidFill>
                  <a:schemeClr val="tx1"/>
                </a:solidFill>
                <a:latin typeface="Microsoft YaHei"/>
                <a:ea typeface="Microsoft YaHei"/>
              </a:defRPr>
            </a:lvl8pPr>
            <a:lvl9pPr marL="3886200" lvl="8" indent="-228600" algn="l" defTabSz="914400">
              <a:lnSpc>
                <a:spcPct val="130000"/>
              </a:lnSpc>
              <a:spcBef>
                <a:spcPts val="500"/>
              </a:spcBef>
              <a:buFont typeface="Microsoft YaHei"/>
              <a:buChar char="•"/>
              <a:defRPr sz="1800" kern="1200">
                <a:solidFill>
                  <a:schemeClr val="tx1"/>
                </a:solidFill>
                <a:latin typeface="Microsoft YaHei"/>
                <a:ea typeface="Microsoft YaHei"/>
              </a:defRPr>
            </a:lvl9pPr>
          </a:lstStyle>
          <a:p>
            <a:pPr lvl="0"/>
            <a:r>
              <a:rPr lang="en-US" altLang="en-US" b="1" dirty="0">
                <a:solidFill>
                  <a:srgbClr val="0D0D0D"/>
                </a:solidFill>
                <a:highlight>
                  <a:srgbClr val="FFFFFF"/>
                </a:highlight>
                <a:latin typeface="Söhne"/>
                <a:ea typeface="Söhne"/>
              </a:rPr>
              <a:t>In-depth Weekly NFT Report</a:t>
            </a:r>
            <a:endParaRPr dirty="0"/>
          </a:p>
          <a:p>
            <a:pPr lvl="1" algn="l"/>
            <a:r>
              <a:rPr lang="en-US" altLang="en-US" sz="2000" dirty="0">
                <a:solidFill>
                  <a:srgbClr val="0D0D0D"/>
                </a:solidFill>
                <a:highlight>
                  <a:srgbClr val="FFFFFF"/>
                </a:highlight>
                <a:latin typeface="Söhne"/>
                <a:ea typeface="Söhne"/>
              </a:rPr>
              <a:t>Comprehensive Market Overview</a:t>
            </a:r>
          </a:p>
          <a:p>
            <a:pPr lvl="1" algn="l"/>
            <a:r>
              <a:rPr lang="en-US" altLang="en-US" sz="2000" dirty="0">
                <a:solidFill>
                  <a:srgbClr val="0D0D0D"/>
                </a:solidFill>
                <a:highlight>
                  <a:srgbClr val="FFFFFF"/>
                </a:highlight>
                <a:latin typeface="Söhne"/>
                <a:ea typeface="Söhne"/>
              </a:rPr>
              <a:t>Actionable Insights</a:t>
            </a:r>
          </a:p>
          <a:p>
            <a:pPr lvl="1" algn="l"/>
            <a:r>
              <a:rPr lang="en-US" altLang="en-US" sz="2000" dirty="0">
                <a:solidFill>
                  <a:srgbClr val="0D0D0D"/>
                </a:solidFill>
                <a:highlight>
                  <a:srgbClr val="FFFFFF"/>
                </a:highlight>
                <a:latin typeface="Söhne"/>
                <a:ea typeface="Söhne"/>
              </a:rPr>
              <a:t>Stay Ahead</a:t>
            </a:r>
          </a:p>
          <a:p>
            <a:pPr lvl="1" algn="l"/>
            <a:r>
              <a:rPr lang="en-US" altLang="en-US" sz="2000" dirty="0">
                <a:solidFill>
                  <a:srgbClr val="0D0D0D"/>
                </a:solidFill>
                <a:highlight>
                  <a:srgbClr val="FFFFFF"/>
                </a:highlight>
                <a:latin typeface="Söhne"/>
                <a:ea typeface="Söhne"/>
              </a:rPr>
              <a:t>Ideal for Decision-Makers</a:t>
            </a:r>
          </a:p>
        </p:txBody>
      </p:sp>
      <p:pic>
        <p:nvPicPr>
          <p:cNvPr id="5" name="图片 4"/>
          <p:cNvPicPr>
            <a:picLocks noChangeAspect="1"/>
          </p:cNvPicPr>
          <p:nvPr/>
        </p:nvPicPr>
        <p:blipFill>
          <a:blip r:embed="rId2"/>
          <a:stretch>
            <a:fillRect/>
          </a:stretch>
        </p:blipFill>
        <p:spPr>
          <a:xfrm>
            <a:off x="5907112" y="2088072"/>
            <a:ext cx="3125833" cy="4465052"/>
          </a:xfrm>
          <a:prstGeom prst="rect">
            <a:avLst/>
          </a:prstGeom>
        </p:spPr>
      </p:pic>
      <p:pic>
        <p:nvPicPr>
          <p:cNvPr id="6" name="图片 5"/>
          <p:cNvPicPr>
            <a:picLocks noChangeAspect="1"/>
          </p:cNvPicPr>
          <p:nvPr/>
        </p:nvPicPr>
        <p:blipFill>
          <a:blip r:embed="rId3"/>
          <a:stretch>
            <a:fillRect/>
          </a:stretch>
        </p:blipFill>
        <p:spPr>
          <a:xfrm>
            <a:off x="8545319" y="2088072"/>
            <a:ext cx="2808481" cy="468884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416" y="263471"/>
            <a:ext cx="10858500" cy="900112"/>
          </a:xfrm>
        </p:spPr>
        <p:txBody>
          <a:bodyPr>
            <a:normAutofit/>
          </a:bodyPr>
          <a:lstStyle/>
          <a:p>
            <a:r>
              <a:rPr lang="en-US" altLang="zh-CN" sz="4000" dirty="0"/>
              <a:t>NFT Data Extract Analysis</a:t>
            </a:r>
          </a:p>
        </p:txBody>
      </p:sp>
      <p:sp>
        <p:nvSpPr>
          <p:cNvPr id="5" name="标题 1"/>
          <p:cNvSpPr txBox="1"/>
          <p:nvPr/>
        </p:nvSpPr>
        <p:spPr>
          <a:xfrm>
            <a:off x="518416" y="1667627"/>
            <a:ext cx="7713743" cy="56692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ltLang="zh-CN" dirty="0"/>
              <a:t>Content</a:t>
            </a:r>
          </a:p>
        </p:txBody>
      </p:sp>
      <p:sp>
        <p:nvSpPr>
          <p:cNvPr id="7" name="内容占位符 2"/>
          <p:cNvSpPr txBox="1"/>
          <p:nvPr/>
        </p:nvSpPr>
        <p:spPr>
          <a:xfrm>
            <a:off x="861316" y="24938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z="2400" dirty="0"/>
              <a:t>Block chain industry </a:t>
            </a:r>
          </a:p>
          <a:p>
            <a:pPr lvl="1"/>
            <a:r>
              <a:rPr lang="en-US" altLang="zh-CN" sz="2400" dirty="0"/>
              <a:t>Market vacancy</a:t>
            </a:r>
          </a:p>
          <a:p>
            <a:pPr lvl="1"/>
            <a:r>
              <a:rPr lang="en-US" altLang="zh-CN" sz="2400" dirty="0"/>
              <a:t>Bright prospect</a:t>
            </a:r>
          </a:p>
          <a:p>
            <a:r>
              <a:rPr lang="en-US" altLang="zh-CN" sz="2400" dirty="0"/>
              <a:t>course introduction and design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5</a:t>
            </a:fld>
            <a:endParaRPr lang="en-US"/>
          </a:p>
        </p:txBody>
      </p:sp>
      <p:sp>
        <p:nvSpPr>
          <p:cNvPr id="6" name="文本框 5"/>
          <p:cNvSpPr txBox="1"/>
          <p:nvPr/>
        </p:nvSpPr>
        <p:spPr>
          <a:xfrm>
            <a:off x="660400" y="1130300"/>
            <a:ext cx="10331450" cy="4247317"/>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Standardized NFT Interfaces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Minting and trading with native royalty functions.</a:t>
            </a:r>
          </a:p>
          <a:p>
            <a:pPr indent="-285750">
              <a:buFont typeface="Arial" panose="020B0604020202090204" pitchFamily="34" charset="0"/>
              <a:buChar char="•"/>
            </a:pPr>
            <a:r>
              <a:rPr lang="en-US" altLang="zh-CN" dirty="0">
                <a:solidFill>
                  <a:srgbClr val="24292F"/>
                </a:solidFill>
                <a:latin typeface="Noto Sans" panose="020B0502040504020204" pitchFamily="34" charset="0"/>
              </a:rPr>
              <a:t>Fees configured for revenue from NFT transactions.</a:t>
            </a:r>
          </a:p>
          <a:p>
            <a:endParaRPr lang="en-US" altLang="zh-CN" dirty="0"/>
          </a:p>
          <a:p>
            <a:r>
              <a:rPr lang="en-US" altLang="zh-CN" b="1" i="0" dirty="0">
                <a:solidFill>
                  <a:srgbClr val="24292F"/>
                </a:solidFill>
                <a:effectLst/>
                <a:latin typeface="Noto Sans" panose="020B0502040504020204" pitchFamily="34" charset="0"/>
              </a:rPr>
              <a:t>Fee Structure</a:t>
            </a:r>
          </a:p>
          <a:p>
            <a:pPr indent="-285750">
              <a:buFont typeface="Arial" panose="020B0604020202090204" pitchFamily="34" charset="0"/>
              <a:buChar char="•"/>
            </a:pPr>
            <a:r>
              <a:rPr lang="en-US" altLang="zh-CN" dirty="0">
                <a:solidFill>
                  <a:srgbClr val="24292F"/>
                </a:solidFill>
                <a:latin typeface="Noto Sans" panose="020B0502040504020204" pitchFamily="34" charset="0"/>
              </a:rPr>
              <a:t>Fixed fees in USD, paid in HBAR (Hedera's native currency).</a:t>
            </a:r>
          </a:p>
          <a:p>
            <a:pPr indent="-285750">
              <a:buFont typeface="Arial" panose="020B0604020202090204" pitchFamily="34" charset="0"/>
              <a:buChar char="•"/>
            </a:pPr>
            <a:endParaRPr lang="en-US" altLang="zh-CN" dirty="0"/>
          </a:p>
          <a:p>
            <a:r>
              <a:rPr lang="en-US" altLang="zh-CN" b="1" i="0" dirty="0">
                <a:solidFill>
                  <a:srgbClr val="24292F"/>
                </a:solidFill>
                <a:effectLst/>
                <a:latin typeface="Noto Sans" panose="020B0502040504020204" pitchFamily="34" charset="0"/>
              </a:rPr>
              <a:t>Hedera Transaction Fees</a:t>
            </a:r>
          </a:p>
          <a:p>
            <a:pPr indent="-285750">
              <a:buFont typeface="Arial" panose="020B0604020202090204" pitchFamily="34" charset="0"/>
              <a:buChar char="•"/>
            </a:pPr>
            <a:r>
              <a:rPr lang="en-US" altLang="zh-CN" dirty="0"/>
              <a:t>Create NFT collection: $1.00</a:t>
            </a:r>
          </a:p>
          <a:p>
            <a:pPr indent="-285750">
              <a:buFont typeface="Arial" panose="020B0604020202090204" pitchFamily="34" charset="0"/>
              <a:buChar char="•"/>
            </a:pPr>
            <a:r>
              <a:rPr lang="en-US" altLang="zh-CN" dirty="0"/>
              <a:t>Associate collection with account: $0.05</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Mint NFT: $0.02</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Include royalty fee: $0.01</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Transfer NFT: $0.001</a:t>
            </a:r>
          </a:p>
          <a:p>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855" y="1091954"/>
            <a:ext cx="10761518" cy="369333"/>
          </a:xfrm>
        </p:spPr>
        <p:txBody>
          <a:bodyPr>
            <a:normAutofit fontScale="90000"/>
          </a:bodyPr>
          <a:lstStyle/>
          <a:p>
            <a:r>
              <a:rPr lang="en-US" altLang="zh-CN" dirty="0"/>
              <a:t>All TIME Blockchains by NFT Sales Volume</a:t>
            </a:r>
            <a:endParaRPr lang="zh-CN" altLang="en-US" dirty="0"/>
          </a:p>
        </p:txBody>
      </p:sp>
      <p:sp>
        <p:nvSpPr>
          <p:cNvPr id="5" name="文本框 4"/>
          <p:cNvSpPr txBox="1"/>
          <p:nvPr/>
        </p:nvSpPr>
        <p:spPr>
          <a:xfrm>
            <a:off x="759362" y="6275320"/>
            <a:ext cx="3671454" cy="369332"/>
          </a:xfrm>
          <a:prstGeom prst="rect">
            <a:avLst/>
          </a:prstGeom>
          <a:noFill/>
        </p:spPr>
        <p:txBody>
          <a:bodyPr wrap="square" rtlCol="0">
            <a:spAutoFit/>
          </a:bodyPr>
          <a:lstStyle/>
          <a:p>
            <a:r>
              <a:rPr lang="en-US" altLang="zh-CN" dirty="0" err="1"/>
              <a:t>Source:Cryptoslam</a:t>
            </a:r>
            <a:endParaRPr lang="zh-CN" altLang="en-US" dirty="0"/>
          </a:p>
        </p:txBody>
      </p:sp>
      <p:sp>
        <p:nvSpPr>
          <p:cNvPr id="7" name="文本框 6"/>
          <p:cNvSpPr txBox="1"/>
          <p:nvPr/>
        </p:nvSpPr>
        <p:spPr>
          <a:xfrm>
            <a:off x="604982" y="168624"/>
            <a:ext cx="4417291" cy="923330"/>
          </a:xfrm>
          <a:prstGeom prst="rect">
            <a:avLst/>
          </a:prstGeom>
          <a:noFill/>
        </p:spPr>
        <p:txBody>
          <a:bodyPr wrap="square" rtlCol="0">
            <a:spAutoFit/>
          </a:bodyPr>
          <a:lstStyle/>
          <a:p>
            <a:r>
              <a:rPr lang="en-US" altLang="zh-CN" sz="3600" b="1" dirty="0"/>
              <a:t>Bright prospect</a:t>
            </a:r>
          </a:p>
          <a:p>
            <a:endParaRPr lang="zh-CN" altLang="en-US"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55" y="1471154"/>
            <a:ext cx="6995226" cy="480416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2800" dirty="0"/>
              <a:t>Market vacancy</a:t>
            </a:r>
            <a:endParaRPr lang="zh-CN" altLang="en-US" dirty="0"/>
          </a:p>
        </p:txBody>
      </p:sp>
      <p:pic>
        <p:nvPicPr>
          <p:cNvPr id="8" name="图片 7"/>
          <p:cNvPicPr>
            <a:picLocks noChangeAspect="1"/>
          </p:cNvPicPr>
          <p:nvPr/>
        </p:nvPicPr>
        <p:blipFill>
          <a:blip r:embed="rId3"/>
          <a:stretch>
            <a:fillRect/>
          </a:stretch>
        </p:blipFill>
        <p:spPr>
          <a:xfrm>
            <a:off x="577273" y="1214261"/>
            <a:ext cx="9095325" cy="51581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48147" y="618897"/>
            <a:ext cx="6096000" cy="646331"/>
          </a:xfrm>
          <a:prstGeom prst="rect">
            <a:avLst/>
          </a:prstGeom>
          <a:noFill/>
        </p:spPr>
        <p:txBody>
          <a:bodyPr wrap="square">
            <a:spAutoFit/>
          </a:bodyPr>
          <a:lstStyle/>
          <a:p>
            <a:r>
              <a:rPr lang="en-US" altLang="zh-CN" sz="3600" b="1" dirty="0"/>
              <a:t>Course</a:t>
            </a:r>
            <a:r>
              <a:rPr lang="en-US" altLang="zh-CN" sz="2800" b="1" dirty="0"/>
              <a:t> introduction and design</a:t>
            </a:r>
            <a:endParaRPr lang="zh-CN" altLang="en-US" sz="2800" b="1" dirty="0"/>
          </a:p>
        </p:txBody>
      </p:sp>
      <p:sp>
        <p:nvSpPr>
          <p:cNvPr id="4" name="文本框 3"/>
          <p:cNvSpPr txBox="1"/>
          <p:nvPr/>
        </p:nvSpPr>
        <p:spPr>
          <a:xfrm>
            <a:off x="803565" y="1938469"/>
            <a:ext cx="9490362" cy="2308324"/>
          </a:xfrm>
          <a:prstGeom prst="rect">
            <a:avLst/>
          </a:prstGeom>
          <a:noFill/>
        </p:spPr>
        <p:txBody>
          <a:bodyPr wrap="square" rtlCol="0">
            <a:spAutoFit/>
          </a:bodyPr>
          <a:lstStyle/>
          <a:p>
            <a:r>
              <a:rPr lang="en-US" altLang="zh-CN" sz="2800" dirty="0"/>
              <a:t>1.Base knowledge of block chain</a:t>
            </a:r>
          </a:p>
          <a:p>
            <a:r>
              <a:rPr lang="en-US" altLang="zh-CN" sz="2800" dirty="0"/>
              <a:t>2.NFT Cultural and commercial value</a:t>
            </a:r>
          </a:p>
          <a:p>
            <a:r>
              <a:rPr lang="en-US" altLang="zh-CN" sz="2800" dirty="0"/>
              <a:t>3.NFT data analysis methods</a:t>
            </a:r>
          </a:p>
          <a:p>
            <a:r>
              <a:rPr lang="en-US" altLang="zh-CN" sz="2800" dirty="0"/>
              <a:t>4.</a:t>
            </a:r>
            <a:r>
              <a:rPr lang="en-US" altLang="zh-CN" sz="3200" b="0" i="0" dirty="0">
                <a:solidFill>
                  <a:srgbClr val="101214"/>
                </a:solidFill>
                <a:effectLst/>
                <a:highlight>
                  <a:srgbClr val="FFFFFF"/>
                </a:highlight>
                <a:latin typeface="PingFang SC" panose="020B0400000000000000" charset="-122"/>
              </a:rPr>
              <a:t>NFT data storage and parsing</a:t>
            </a:r>
            <a:endParaRPr lang="en-US" altLang="zh-CN" sz="3200" dirty="0"/>
          </a:p>
          <a:p>
            <a:r>
              <a:rPr lang="en-US" altLang="zh-CN" sz="2800" dirty="0"/>
              <a:t>5.</a:t>
            </a:r>
            <a:r>
              <a:rPr lang="en-US" altLang="zh-CN" sz="2800" b="0" i="0" dirty="0">
                <a:solidFill>
                  <a:srgbClr val="101214"/>
                </a:solidFill>
                <a:effectLst/>
                <a:highlight>
                  <a:srgbClr val="FFFFFF"/>
                </a:highlight>
                <a:latin typeface="PingFang SC" panose="020B0400000000000000" charset="-122"/>
              </a:rPr>
              <a:t>NFT</a:t>
            </a:r>
            <a:r>
              <a:rPr lang="en-US" altLang="zh-CN" sz="2800" dirty="0"/>
              <a:t> financial indicators</a:t>
            </a:r>
            <a:endParaRPr lang="zh-CN" altLang="en-US"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2057400"/>
            <a:ext cx="5682343" cy="1371600"/>
          </a:xfrm>
        </p:spPr>
        <p:txBody>
          <a:bodyPr/>
          <a:lstStyle/>
          <a:p>
            <a:r>
              <a:rPr lang="en-US" altLang="zh-CN" dirty="0"/>
              <a:t>Thank you!</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NFT Fees on Hedera</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6</a:t>
            </a:fld>
            <a:endParaRPr 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3575" y="1753871"/>
            <a:ext cx="8324850" cy="3973829"/>
          </a:xfrm>
          <a:prstGeom prst="rect">
            <a:avLst/>
          </a:prstGeom>
          <a:noFill/>
          <a:ln>
            <a:noFill/>
          </a:ln>
        </p:spPr>
      </p:pic>
      <p:sp>
        <p:nvSpPr>
          <p:cNvPr id="15" name="文本框 14"/>
          <p:cNvSpPr txBox="1"/>
          <p:nvPr/>
        </p:nvSpPr>
        <p:spPr>
          <a:xfrm>
            <a:off x="2902743" y="5652579"/>
            <a:ext cx="6386513" cy="369332"/>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503050405090304" pitchFamily="18" charset="0"/>
              </a:rPr>
              <a:t>Create an NFT collection on OpenSea </a:t>
            </a:r>
            <a:r>
              <a:rPr lang="en-US" altLang="zh-CN" dirty="0">
                <a:latin typeface="minorHAnsi"/>
                <a:ea typeface="等线" panose="02010600030101010101" pitchFamily="2" charset="-122"/>
                <a:cs typeface="Times New Roman" panose="02020503050405090304" pitchFamily="18" charset="0"/>
              </a:rPr>
              <a:t>ERC-1155</a:t>
            </a:r>
            <a:r>
              <a:rPr lang="en-US" altLang="zh-CN" sz="1800" dirty="0">
                <a:effectLst/>
                <a:latin typeface="minorHAnsi"/>
                <a:ea typeface="等线" panose="02010600030101010101" pitchFamily="2" charset="-122"/>
                <a:cs typeface="Times New Roman" panose="02020503050405090304" pitchFamily="18" charset="0"/>
              </a:rPr>
              <a:t> Ethereum contract</a:t>
            </a:r>
            <a:endParaRPr lang="zh-CN" altLang="en-US" dirty="0"/>
          </a:p>
        </p:txBody>
      </p:sp>
      <p:pic>
        <p:nvPicPr>
          <p:cNvPr id="17" name="图片 16"/>
          <p:cNvPicPr>
            <a:picLocks noChangeAspect="1"/>
          </p:cNvPicPr>
          <p:nvPr/>
        </p:nvPicPr>
        <p:blipFill>
          <a:blip r:embed="rId3"/>
          <a:stretch>
            <a:fillRect/>
          </a:stretch>
        </p:blipFill>
        <p:spPr>
          <a:xfrm>
            <a:off x="2575573" y="1753871"/>
            <a:ext cx="6770897" cy="3973829"/>
          </a:xfrm>
          <a:prstGeom prst="rect">
            <a:avLst/>
          </a:prstGeom>
        </p:spPr>
      </p:pic>
      <p:sp>
        <p:nvSpPr>
          <p:cNvPr id="18" name="文本框 17"/>
          <p:cNvSpPr txBox="1"/>
          <p:nvPr/>
        </p:nvSpPr>
        <p:spPr>
          <a:xfrm>
            <a:off x="2902743" y="5646229"/>
            <a:ext cx="6386513" cy="646331"/>
          </a:xfrm>
          <a:prstGeom prst="rect">
            <a:avLst/>
          </a:prstGeom>
          <a:noFill/>
        </p:spPr>
        <p:txBody>
          <a:bodyPr wrap="square">
            <a:spAutoFit/>
          </a:bodyPr>
          <a:lstStyle/>
          <a:p>
            <a:r>
              <a:rPr lang="en-US" altLang="zh-CN" sz="1800" dirty="0">
                <a:effectLst/>
                <a:latin typeface="minorHAnsi"/>
                <a:ea typeface="等线" panose="02010600030101010101" pitchFamily="2" charset="-122"/>
                <a:cs typeface="Times New Roman" panose="02020503050405090304" pitchFamily="18" charset="0"/>
              </a:rPr>
              <a:t>Create an NFT collection on MintBar standard Hedera contract</a:t>
            </a:r>
          </a:p>
          <a:p>
            <a:r>
              <a:rPr lang="en-US" altLang="zh-CN" dirty="0">
                <a:latin typeface="minorHAnsi"/>
                <a:ea typeface="等线" panose="02010600030101010101" pitchFamily="2" charset="-122"/>
                <a:cs typeface="Times New Roman" panose="02020503050405090304" pitchFamily="18" charset="0"/>
              </a:rPr>
              <a:t>(19.1370HBAR </a:t>
            </a:r>
            <a:r>
              <a:rPr lang="zh-CN" altLang="en-US" dirty="0">
                <a:latin typeface="minorHAnsi"/>
                <a:ea typeface="等线" panose="02010600030101010101" pitchFamily="2" charset="-122"/>
                <a:cs typeface="Times New Roman" panose="02020503050405090304" pitchFamily="18" charset="0"/>
              </a:rPr>
              <a:t>≈ </a:t>
            </a:r>
            <a:r>
              <a:rPr lang="en-US" altLang="zh-CN" dirty="0">
                <a:latin typeface="minorHAnsi"/>
                <a:ea typeface="等线" panose="02010600030101010101" pitchFamily="2" charset="-122"/>
                <a:cs typeface="Times New Roman" panose="02020503050405090304" pitchFamily="18" charset="0"/>
              </a:rPr>
              <a:t>1.0005USD)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28587"/>
            <a:ext cx="10858500" cy="900112"/>
          </a:xfrm>
        </p:spPr>
        <p:txBody>
          <a:bodyPr>
            <a:normAutofit/>
          </a:bodyPr>
          <a:lstStyle/>
          <a:p>
            <a:r>
              <a:rPr lang="en-US" dirty="0"/>
              <a:t>Hedera NFT Market Brief Summary</a:t>
            </a:r>
          </a:p>
        </p:txBody>
      </p:sp>
      <p:sp>
        <p:nvSpPr>
          <p:cNvPr id="3" name="Slide Number Placeholder 2"/>
          <p:cNvSpPr>
            <a:spLocks noGrp="1"/>
          </p:cNvSpPr>
          <p:nvPr>
            <p:ph type="sldNum" sz="quarter" idx="12"/>
          </p:nvPr>
        </p:nvSpPr>
        <p:spPr>
          <a:xfrm>
            <a:off x="7861300" y="6409690"/>
            <a:ext cx="3657600" cy="274320"/>
          </a:xfrm>
        </p:spPr>
        <p:txBody>
          <a:bodyPr/>
          <a:lstStyle/>
          <a:p>
            <a:fld id="{C8BB1146-E542-4D4E-B8E9-6919A11DDD48}" type="slidenum">
              <a:rPr lang="en-US" smtClean="0"/>
              <a:t>7</a:t>
            </a:fld>
            <a:endParaRPr lang="en-US"/>
          </a:p>
        </p:txBody>
      </p:sp>
      <p:sp>
        <p:nvSpPr>
          <p:cNvPr id="4" name="文本框 3"/>
          <p:cNvSpPr txBox="1"/>
          <p:nvPr/>
        </p:nvSpPr>
        <p:spPr>
          <a:xfrm>
            <a:off x="660400" y="1130300"/>
            <a:ext cx="10331450" cy="5354320"/>
          </a:xfrm>
          <a:prstGeom prst="rect">
            <a:avLst/>
          </a:prstGeom>
          <a:noFill/>
        </p:spPr>
        <p:txBody>
          <a:bodyPr wrap="square" rtlCol="0">
            <a:spAutoFit/>
          </a:bodyPr>
          <a:lstStyle/>
          <a:p>
            <a:endParaRPr lang="en-US" altLang="zh-CN" b="1" i="0" dirty="0">
              <a:solidFill>
                <a:srgbClr val="24292F"/>
              </a:solidFill>
              <a:effectLst/>
              <a:latin typeface="Noto Sans" panose="020B0502040504020204" pitchFamily="34" charset="0"/>
            </a:endParaRPr>
          </a:p>
          <a:p>
            <a:r>
              <a:rPr lang="en-US" altLang="zh-CN" b="1" i="0" dirty="0">
                <a:solidFill>
                  <a:srgbClr val="24292F"/>
                </a:solidFill>
                <a:effectLst/>
                <a:latin typeface="Noto Sans" panose="020B0502040504020204" pitchFamily="34" charset="0"/>
              </a:rPr>
              <a:t>Hedera NFT Activity (as of Aug 15, 2024)</a:t>
            </a:r>
          </a:p>
          <a:p>
            <a:pPr indent="-285750">
              <a:buFont typeface="Arial" panose="020B0604020202090204" pitchFamily="34" charset="0"/>
              <a:buChar char="•"/>
            </a:pPr>
            <a:r>
              <a:rPr lang="en-US" altLang="zh-CN" dirty="0">
                <a:solidFill>
                  <a:srgbClr val="24292F"/>
                </a:solidFill>
                <a:latin typeface="Noto Sans" panose="020B0502040504020204" pitchFamily="34" charset="0"/>
              </a:rPr>
              <a:t>NFTs Minted: 5,770,946</a:t>
            </a:r>
          </a:p>
          <a:p>
            <a:pPr indent="-285750">
              <a:buFont typeface="Arial" panose="020B0604020202090204" pitchFamily="34" charset="0"/>
              <a:buChar char="•"/>
            </a:pPr>
            <a:r>
              <a:rPr lang="en-US" altLang="zh-CN" dirty="0"/>
              <a:t>NFT Transfers: 5,837,419</a:t>
            </a:r>
          </a:p>
          <a:p>
            <a:pPr indent="-285750">
              <a:buFont typeface="Arial" panose="020B0604020202090204" pitchFamily="34" charset="0"/>
              <a:buChar char="•"/>
            </a:pPr>
            <a:r>
              <a:rPr lang="en-US" altLang="zh-CN" dirty="0"/>
              <a:t>Total Transaction Volume: $17,638,310</a:t>
            </a:r>
          </a:p>
          <a:p>
            <a:pPr indent="-285750">
              <a:buFont typeface="Arial" panose="020B0604020202090204" pitchFamily="34" charset="0"/>
              <a:buChar char="•"/>
            </a:pPr>
            <a:endParaRPr lang="en-US" altLang="zh-CN" dirty="0"/>
          </a:p>
          <a:p>
            <a:r>
              <a:rPr lang="en-US" altLang="zh-CN" b="1" i="0" dirty="0">
                <a:solidFill>
                  <a:srgbClr val="24292F"/>
                </a:solidFill>
                <a:effectLst/>
                <a:latin typeface="Noto Sans" panose="020B0502040504020204" pitchFamily="34" charset="0"/>
              </a:rPr>
              <a:t>Market Capitalization</a:t>
            </a:r>
          </a:p>
          <a:p>
            <a:pPr indent="-285750">
              <a:buFont typeface="Arial" panose="020B0604020202090204" pitchFamily="34" charset="0"/>
              <a:buChar char="•"/>
            </a:pPr>
            <a:r>
              <a:rPr lang="en-US" altLang="zh-CN" dirty="0">
                <a:solidFill>
                  <a:srgbClr val="24292F"/>
                </a:solidFill>
                <a:latin typeface="Noto Sans" panose="020B0502040504020204" pitchFamily="34" charset="0"/>
              </a:rPr>
              <a:t>HBAR: $1,868,593,439</a:t>
            </a:r>
          </a:p>
          <a:p>
            <a:pPr indent="-285750">
              <a:buFont typeface="Arial" panose="020B0604020202090204" pitchFamily="34" charset="0"/>
              <a:buChar char="•"/>
            </a:pPr>
            <a:endParaRPr lang="en-US" altLang="zh-CN" dirty="0"/>
          </a:p>
          <a:p>
            <a:r>
              <a:rPr lang="en-US" altLang="zh-CN" b="1" i="0" dirty="0">
                <a:solidFill>
                  <a:srgbClr val="24292F"/>
                </a:solidFill>
                <a:effectLst/>
                <a:latin typeface="Noto Sans" panose="020B0502040504020204" pitchFamily="34" charset="0"/>
              </a:rPr>
              <a:t>Recent Transaction Volume</a:t>
            </a:r>
          </a:p>
          <a:p>
            <a:pPr indent="-285750">
              <a:buFont typeface="Arial" panose="020B0604020202090204" pitchFamily="34" charset="0"/>
              <a:buChar char="•"/>
            </a:pPr>
            <a:r>
              <a:rPr lang="en-US" altLang="zh-CN" dirty="0"/>
              <a:t>Last 30 Days: $69,606.3</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Last Week: $6,376.8</a:t>
            </a:r>
          </a:p>
          <a:p>
            <a:pPr indent="-285750">
              <a:buFont typeface="Arial" panose="020B0604020202090204" pitchFamily="34" charset="0"/>
              <a:buChar char="•"/>
            </a:pPr>
            <a:r>
              <a:rPr lang="en-US" altLang="zh-CN" b="0" i="0" dirty="0">
                <a:solidFill>
                  <a:srgbClr val="24292F"/>
                </a:solidFill>
                <a:effectLst/>
                <a:latin typeface="Noto Sans" panose="020B0502040504020204" pitchFamily="34" charset="0"/>
              </a:rPr>
              <a:t>Decrease of 71.5% from the previous week</a:t>
            </a:r>
          </a:p>
          <a:p>
            <a:pPr indent="0">
              <a:buFont typeface="Arial" panose="020B0604020202090204" pitchFamily="34" charset="0"/>
              <a:buNone/>
            </a:pPr>
            <a:endParaRPr lang="en-US" altLang="zh-CN" b="1" dirty="0">
              <a:solidFill>
                <a:srgbClr val="24292F"/>
              </a:solidFill>
              <a:effectLst/>
              <a:latin typeface="Noto Sans" panose="020B0502040504020204" pitchFamily="34" charset="0"/>
              <a:sym typeface="+mn-ea"/>
            </a:endParaRPr>
          </a:p>
          <a:p>
            <a:pPr indent="0">
              <a:buFont typeface="Arial" panose="020B0604020202090204" pitchFamily="34" charset="0"/>
              <a:buNone/>
            </a:pPr>
            <a:r>
              <a:rPr lang="en-US" altLang="zh-CN" b="1" dirty="0">
                <a:solidFill>
                  <a:srgbClr val="24292F"/>
                </a:solidFill>
                <a:effectLst/>
                <a:latin typeface="Noto Sans" panose="020B0502040504020204" pitchFamily="34" charset="0"/>
                <a:sym typeface="+mn-ea"/>
              </a:rPr>
              <a:t>NFT Transfer Data from API </a:t>
            </a:r>
            <a:endParaRPr lang="en-US" altLang="zh-CN" b="1" i="0" dirty="0">
              <a:solidFill>
                <a:srgbClr val="24292F"/>
              </a:solidFill>
              <a:effectLst/>
              <a:latin typeface="Noto Sans" panose="020B0502040504020204" pitchFamily="34" charset="0"/>
            </a:endParaRPr>
          </a:p>
          <a:p>
            <a:pPr indent="-285750">
              <a:buFont typeface="Arial" panose="020B0604020202090204" pitchFamily="34" charset="0"/>
              <a:buChar char="•"/>
            </a:pPr>
            <a:r>
              <a:rPr lang="en-US" altLang="zh-CN" dirty="0">
                <a:solidFill>
                  <a:srgbClr val="24292F"/>
                </a:solidFill>
                <a:effectLst/>
                <a:latin typeface="Noto Sans" panose="020B0502040504020204" pitchFamily="34" charset="0"/>
                <a:sym typeface="+mn-ea"/>
              </a:rPr>
              <a:t>Only NFT transafer data among addresses is available at the moment</a:t>
            </a:r>
            <a:endParaRPr lang="en-US" altLang="zh-CN" b="0" i="0" dirty="0">
              <a:solidFill>
                <a:srgbClr val="24292F"/>
              </a:solidFill>
              <a:effectLst/>
              <a:latin typeface="Noto Sans" panose="020B0502040504020204" pitchFamily="34" charset="0"/>
            </a:endParaRPr>
          </a:p>
          <a:p>
            <a:pPr indent="-285750">
              <a:buFont typeface="Arial" panose="020B0604020202090204" pitchFamily="34" charset="0"/>
              <a:buChar char="•"/>
            </a:pPr>
            <a:endParaRPr lang="en-US" altLang="zh-CN" b="0" i="0" dirty="0">
              <a:solidFill>
                <a:srgbClr val="24292F"/>
              </a:solidFill>
              <a:effectLst/>
              <a:latin typeface="Noto Sans" panose="020B0502040504020204" pitchFamily="34" charset="0"/>
            </a:endParaRPr>
          </a:p>
          <a:p>
            <a:pPr indent="0">
              <a:buFont typeface="Arial" panose="020B0604020202090204" pitchFamily="34" charset="0"/>
              <a:buNone/>
            </a:pPr>
            <a:endParaRPr lang="en-US" altLang="zh-CN" b="0" i="0" dirty="0">
              <a:solidFill>
                <a:srgbClr val="24292F"/>
              </a:solidFill>
              <a:effectLst/>
              <a:latin typeface="Noto Sans" panose="020B0502040504020204" pitchFamily="34" charset="0"/>
            </a:endParaRPr>
          </a:p>
          <a:p>
            <a:pPr indent="0">
              <a:buFont typeface="Arial" panose="020B0604020202090204" pitchFamily="34" charset="0"/>
              <a:buNone/>
            </a:pPr>
            <a:endParaRPr lang="en-US" altLang="zh-CN" b="0" i="0" dirty="0">
              <a:solidFill>
                <a:srgbClr val="24292F"/>
              </a:solidFill>
              <a:effectLst/>
              <a:latin typeface="Noto Sans" panose="020B05020405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Field different </a:t>
            </a:r>
            <a:endParaRPr lang="zh-CN" altLang="en-US" dirty="0"/>
          </a:p>
        </p:txBody>
      </p:sp>
      <p:graphicFrame>
        <p:nvGraphicFramePr>
          <p:cNvPr id="8" name="内容占位符 7"/>
          <p:cNvGraphicFramePr>
            <a:graphicFrameLocks noGrp="1"/>
          </p:cNvGraphicFramePr>
          <p:nvPr>
            <p:ph sz="quarter" idx="1"/>
          </p:nvPr>
        </p:nvGraphicFramePr>
        <p:xfrm>
          <a:off x="4549237" y="234509"/>
          <a:ext cx="4318782" cy="9820603"/>
        </p:xfrm>
        <a:graphic>
          <a:graphicData uri="http://schemas.openxmlformats.org/drawingml/2006/table">
            <a:tbl>
              <a:tblPr/>
              <a:tblGrid>
                <a:gridCol w="2159391">
                  <a:extLst>
                    <a:ext uri="{9D8B030D-6E8A-4147-A177-3AD203B41FA5}">
                      <a16:colId xmlns:a16="http://schemas.microsoft.com/office/drawing/2014/main" val="20000"/>
                    </a:ext>
                  </a:extLst>
                </a:gridCol>
                <a:gridCol w="2159391">
                  <a:extLst>
                    <a:ext uri="{9D8B030D-6E8A-4147-A177-3AD203B41FA5}">
                      <a16:colId xmlns:a16="http://schemas.microsoft.com/office/drawing/2014/main" val="20001"/>
                    </a:ext>
                  </a:extLst>
                </a:gridCol>
              </a:tblGrid>
              <a:tr h="290195">
                <a:tc>
                  <a:txBody>
                    <a:bodyPr/>
                    <a:lstStyle/>
                    <a:p>
                      <a:pPr algn="l" fontAlgn="ctr"/>
                      <a:r>
                        <a:rPr lang="en-US" altLang="zh-CN" sz="1100" dirty="0">
                          <a:effectLst/>
                        </a:rPr>
                        <a:t>Filed name</a:t>
                      </a:r>
                      <a:endParaRPr lang="en-US" sz="1100" dirty="0">
                        <a:effectLst/>
                      </a:endParaRPr>
                    </a:p>
                  </a:txBody>
                  <a:tcPr marL="19389" marR="19389" marT="9694" marB="9694" anchor="ctr">
                    <a:lnL w="12700" cap="flat" cmpd="sng" algn="ctr">
                      <a:solidFill>
                        <a:srgbClr val="E5E7EB"/>
                      </a:solidFill>
                      <a:prstDash val="solid"/>
                      <a:round/>
                      <a:headEnd type="none" w="med" len="med"/>
                      <a:tailEnd type="none" w="med" len="med"/>
                    </a:lnL>
                    <a:lnR w="762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3006ED"/>
                      </a:solidFill>
                      <a:prstDash val="solid"/>
                      <a:round/>
                      <a:headEnd type="none" w="med" len="med"/>
                      <a:tailEnd type="none" w="med" len="med"/>
                    </a:lnB>
                    <a:noFill/>
                  </a:tcPr>
                </a:tc>
                <a:tc>
                  <a:txBody>
                    <a:bodyPr/>
                    <a:lstStyle/>
                    <a:p>
                      <a:pPr algn="l" fontAlgn="ctr"/>
                      <a:r>
                        <a:rPr lang="en-US" sz="1100" dirty="0">
                          <a:effectLst/>
                        </a:rPr>
                        <a:t>Description</a:t>
                      </a:r>
                    </a:p>
                  </a:txBody>
                  <a:tcPr marL="19389" marR="19389" marT="9694" marB="9694" anchor="ctr">
                    <a:lnL w="762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12700" cap="flat" cmpd="sng" algn="ctr">
                      <a:solidFill>
                        <a:srgbClr val="B008ED"/>
                      </a:solidFill>
                      <a:prstDash val="solid"/>
                      <a:round/>
                      <a:headEnd type="none" w="med" len="med"/>
                      <a:tailEnd type="none" w="med" len="med"/>
                    </a:lnB>
                    <a:noFill/>
                  </a:tcPr>
                </a:tc>
                <a:extLst>
                  <a:ext uri="{0D108BD9-81ED-4DB2-BD59-A6C34878D82A}">
                    <a16:rowId xmlns:a16="http://schemas.microsoft.com/office/drawing/2014/main" val="10000"/>
                  </a:ext>
                </a:extLst>
              </a:tr>
              <a:tr h="342930">
                <a:tc>
                  <a:txBody>
                    <a:bodyPr/>
                    <a:lstStyle/>
                    <a:p>
                      <a:pPr fontAlgn="ctr"/>
                      <a:r>
                        <a:rPr lang="en-US" sz="1100" b="1" dirty="0">
                          <a:effectLst/>
                        </a:rPr>
                        <a:t>consensus timestamp</a:t>
                      </a:r>
                      <a:endParaRPr lang="en-US" sz="1100" dirty="0">
                        <a:effectLst/>
                      </a:endParaRPr>
                    </a:p>
                  </a:txBody>
                  <a:tcPr marL="19389" marR="19389" marT="9694" marB="9694" anchor="ctr">
                    <a:lnL w="12700" cap="flat" cmpd="sng" algn="ctr">
                      <a:solidFill>
                        <a:srgbClr val="3006ED"/>
                      </a:solidFill>
                      <a:prstDash val="solid"/>
                      <a:round/>
                      <a:headEnd type="none" w="med" len="med"/>
                      <a:tailEnd type="none" w="med" len="med"/>
                    </a:lnL>
                    <a:lnR w="7620" cap="flat" cmpd="sng" algn="ctr">
                      <a:solidFill>
                        <a:srgbClr val="B008ED"/>
                      </a:solidFill>
                      <a:prstDash val="solid"/>
                      <a:round/>
                      <a:headEnd type="none" w="med" len="med"/>
                      <a:tailEnd type="none" w="med" len="med"/>
                    </a:lnR>
                    <a:lnT w="12700" cap="flat" cmpd="sng" algn="ctr">
                      <a:solidFill>
                        <a:srgbClr val="3006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tc>
                  <a:txBody>
                    <a:bodyPr/>
                    <a:lstStyle/>
                    <a:p>
                      <a:pPr fontAlgn="ctr"/>
                      <a:r>
                        <a:rPr lang="en-US" sz="1100">
                          <a:effectLst/>
                        </a:rPr>
                        <a:t>The consensus timestamp in seconds.nanoseconds</a:t>
                      </a:r>
                    </a:p>
                  </a:txBody>
                  <a:tcPr marL="19389" marR="19389" marT="9694" marB="9694" anchor="ctr">
                    <a:lnL w="7620" cap="flat" cmpd="sng" algn="ctr">
                      <a:solidFill>
                        <a:srgbClr val="B008ED"/>
                      </a:solidFill>
                      <a:prstDash val="solid"/>
                      <a:round/>
                      <a:headEnd type="none" w="med" len="med"/>
                      <a:tailEnd type="none" w="med" len="med"/>
                    </a:lnL>
                    <a:lnR w="12700" cap="flat" cmpd="sng" algn="ctr">
                      <a:solidFill>
                        <a:srgbClr val="B008ED"/>
                      </a:solidFill>
                      <a:prstDash val="solid"/>
                      <a:round/>
                      <a:headEnd type="none" w="med" len="med"/>
                      <a:tailEnd type="none" w="med" len="med"/>
                    </a:lnR>
                    <a:lnT w="12700" cap="flat" cmpd="sng" algn="ctr">
                      <a:solidFill>
                        <a:srgbClr val="B008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extLst>
                  <a:ext uri="{0D108BD9-81ED-4DB2-BD59-A6C34878D82A}">
                    <a16:rowId xmlns:a16="http://schemas.microsoft.com/office/drawing/2014/main" val="10001"/>
                  </a:ext>
                </a:extLst>
              </a:tr>
              <a:tr h="342930">
                <a:tc>
                  <a:txBody>
                    <a:bodyPr/>
                    <a:lstStyle/>
                    <a:p>
                      <a:pPr fontAlgn="ctr"/>
                      <a:r>
                        <a:rPr lang="en-US" sz="1100" b="1">
                          <a:effectLst/>
                        </a:rPr>
                        <a:t>transaction hash</a:t>
                      </a:r>
                      <a:endParaRPr lang="en-US" sz="1100">
                        <a:effectLst/>
                      </a:endParaRPr>
                    </a:p>
                  </a:txBody>
                  <a:tcPr marL="19389" marR="19389" marT="9694" marB="9694" anchor="ctr">
                    <a:lnL w="12700" cap="flat" cmpd="sng" algn="ctr">
                      <a:solidFill>
                        <a:srgbClr val="3001ED"/>
                      </a:solidFill>
                      <a:prstDash val="solid"/>
                      <a:round/>
                      <a:headEnd type="none" w="med" len="med"/>
                      <a:tailEnd type="none" w="med" len="med"/>
                    </a:lnL>
                    <a:lnR w="7620" cap="flat" cmpd="sng" algn="ctr">
                      <a:solidFill>
                        <a:srgbClr val="3010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tc>
                  <a:txBody>
                    <a:bodyPr/>
                    <a:lstStyle/>
                    <a:p>
                      <a:pPr fontAlgn="ctr"/>
                      <a:r>
                        <a:rPr lang="en-US" sz="1100">
                          <a:effectLst/>
                        </a:rPr>
                        <a:t>The hash value of the transaction processed on the Hedera network</a:t>
                      </a:r>
                    </a:p>
                  </a:txBody>
                  <a:tcPr marL="19389" marR="19389" marT="9694" marB="9694" anchor="ctr">
                    <a:lnL w="7620" cap="flat" cmpd="sng" algn="ctr">
                      <a:solidFill>
                        <a:srgbClr val="3010ED"/>
                      </a:solidFill>
                      <a:prstDash val="solid"/>
                      <a:round/>
                      <a:headEnd type="none" w="med" len="med"/>
                      <a:tailEnd type="none" w="med" len="med"/>
                    </a:lnL>
                    <a:lnR w="12700" cap="flat" cmpd="sng" algn="ctr">
                      <a:solidFill>
                        <a:srgbClr val="3010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10002"/>
                  </a:ext>
                </a:extLst>
              </a:tr>
              <a:tr h="180838">
                <a:tc>
                  <a:txBody>
                    <a:bodyPr/>
                    <a:lstStyle/>
                    <a:p>
                      <a:pPr fontAlgn="ctr"/>
                      <a:r>
                        <a:rPr lang="en-US" sz="1100" b="1">
                          <a:effectLst/>
                        </a:rPr>
                        <a:t>valid start timestamp</a:t>
                      </a:r>
                      <a:endParaRPr lang="en-US" sz="1100">
                        <a:effectLst/>
                      </a:endParaRPr>
                    </a:p>
                  </a:txBody>
                  <a:tcPr marL="19389" marR="19389" marT="9694" marB="9694" anchor="ctr">
                    <a:lnL w="12700" cap="flat" cmpd="sng" algn="ctr">
                      <a:solidFill>
                        <a:srgbClr val="100D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5013ED"/>
                      </a:solidFill>
                      <a:prstDash val="solid"/>
                      <a:round/>
                      <a:headEnd type="none" w="med" len="med"/>
                      <a:tailEnd type="none" w="med" len="med"/>
                    </a:lnB>
                    <a:noFill/>
                  </a:tcPr>
                </a:tc>
                <a:tc>
                  <a:txBody>
                    <a:bodyPr/>
                    <a:lstStyle/>
                    <a:p>
                      <a:pPr fontAlgn="ctr"/>
                      <a:r>
                        <a:rPr lang="en-US" sz="1100">
                          <a:effectLst/>
                        </a:rPr>
                        <a:t>The time the transaction is valid</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F004ED"/>
                      </a:solidFill>
                      <a:prstDash val="solid"/>
                      <a:round/>
                      <a:headEnd type="none" w="med" len="med"/>
                      <a:tailEnd type="none" w="med" len="med"/>
                    </a:lnB>
                    <a:noFill/>
                  </a:tcPr>
                </a:tc>
                <a:extLst>
                  <a:ext uri="{0D108BD9-81ED-4DB2-BD59-A6C34878D82A}">
                    <a16:rowId xmlns:a16="http://schemas.microsoft.com/office/drawing/2014/main" val="10003"/>
                  </a:ext>
                </a:extLst>
              </a:tr>
              <a:tr h="342930">
                <a:tc>
                  <a:txBody>
                    <a:bodyPr/>
                    <a:lstStyle/>
                    <a:p>
                      <a:pPr fontAlgn="ctr"/>
                      <a:r>
                        <a:rPr lang="en-US" sz="1100" b="1">
                          <a:effectLst/>
                        </a:rPr>
                        <a:t>charged tx fee</a:t>
                      </a:r>
                      <a:endParaRPr lang="en-US" sz="1100">
                        <a:effectLst/>
                      </a:endParaRPr>
                    </a:p>
                  </a:txBody>
                  <a:tcPr marL="19389" marR="19389" marT="9694" marB="9694" anchor="ctr">
                    <a:lnL w="12700" cap="flat" cmpd="sng" algn="ctr">
                      <a:solidFill>
                        <a:srgbClr val="5013ED"/>
                      </a:solidFill>
                      <a:prstDash val="solid"/>
                      <a:round/>
                      <a:headEnd type="none" w="med" len="med"/>
                      <a:tailEnd type="none" w="med" len="med"/>
                    </a:lnL>
                    <a:lnR w="7620" cap="flat" cmpd="sng" algn="ctr">
                      <a:solidFill>
                        <a:srgbClr val="F004ED"/>
                      </a:solidFill>
                      <a:prstDash val="solid"/>
                      <a:round/>
                      <a:headEnd type="none" w="med" len="med"/>
                      <a:tailEnd type="none" w="med" len="med"/>
                    </a:lnR>
                    <a:lnT w="7620" cap="flat" cmpd="sng" algn="ctr">
                      <a:solidFill>
                        <a:srgbClr val="5013ED"/>
                      </a:solidFill>
                      <a:prstDash val="solid"/>
                      <a:round/>
                      <a:headEnd type="none" w="med" len="med"/>
                      <a:tailEnd type="none" w="med" len="med"/>
                    </a:lnT>
                    <a:lnB w="7620" cap="flat" cmpd="sng" algn="ctr">
                      <a:solidFill>
                        <a:srgbClr val="3006ED"/>
                      </a:solidFill>
                      <a:prstDash val="solid"/>
                      <a:round/>
                      <a:headEnd type="none" w="med" len="med"/>
                      <a:tailEnd type="none" w="med" len="med"/>
                    </a:lnB>
                    <a:noFill/>
                  </a:tcPr>
                </a:tc>
                <a:tc>
                  <a:txBody>
                    <a:bodyPr/>
                    <a:lstStyle/>
                    <a:p>
                      <a:pPr fontAlgn="ctr"/>
                      <a:r>
                        <a:rPr lang="en-US" sz="1100">
                          <a:effectLst/>
                        </a:rPr>
                        <a:t>The transaction fee that was charged for that transaction</a:t>
                      </a:r>
                    </a:p>
                  </a:txBody>
                  <a:tcPr marL="19389" marR="19389" marT="9694" marB="9694" anchor="ctr">
                    <a:lnL w="7620" cap="flat" cmpd="sng" algn="ctr">
                      <a:solidFill>
                        <a:srgbClr val="F004ED"/>
                      </a:solidFill>
                      <a:prstDash val="solid"/>
                      <a:round/>
                      <a:headEnd type="none" w="med" len="med"/>
                      <a:tailEnd type="none" w="med" len="med"/>
                    </a:lnL>
                    <a:lnR w="12700" cap="flat" cmpd="sng" algn="ctr">
                      <a:solidFill>
                        <a:srgbClr val="F004ED"/>
                      </a:solidFill>
                      <a:prstDash val="solid"/>
                      <a:round/>
                      <a:headEnd type="none" w="med" len="med"/>
                      <a:tailEnd type="none" w="med" len="med"/>
                    </a:lnR>
                    <a:lnT w="7620" cap="flat" cmpd="sng" algn="ctr">
                      <a:solidFill>
                        <a:srgbClr val="F004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extLst>
                  <a:ext uri="{0D108BD9-81ED-4DB2-BD59-A6C34878D82A}">
                    <a16:rowId xmlns:a16="http://schemas.microsoft.com/office/drawing/2014/main" val="10004"/>
                  </a:ext>
                </a:extLst>
              </a:tr>
              <a:tr h="180838">
                <a:tc>
                  <a:txBody>
                    <a:bodyPr/>
                    <a:lstStyle/>
                    <a:p>
                      <a:pPr fontAlgn="ctr"/>
                      <a:r>
                        <a:rPr lang="en-US" sz="1100" b="1">
                          <a:effectLst/>
                        </a:rPr>
                        <a:t>transaction id</a:t>
                      </a:r>
                      <a:endParaRPr lang="en-US" sz="1100">
                        <a:effectLst/>
                      </a:endParaRPr>
                    </a:p>
                  </a:txBody>
                  <a:tcPr marL="19389" marR="19389" marT="9694" marB="9694" anchor="ctr">
                    <a:lnL w="12700" cap="flat" cmpd="sng" algn="ctr">
                      <a:solidFill>
                        <a:srgbClr val="3006ED"/>
                      </a:solidFill>
                      <a:prstDash val="solid"/>
                      <a:round/>
                      <a:headEnd type="none" w="med" len="med"/>
                      <a:tailEnd type="none" w="med" len="med"/>
                    </a:lnL>
                    <a:lnR w="7620" cap="flat" cmpd="sng" algn="ctr">
                      <a:solidFill>
                        <a:srgbClr val="3010ED"/>
                      </a:solidFill>
                      <a:prstDash val="solid"/>
                      <a:round/>
                      <a:headEnd type="none" w="med" len="med"/>
                      <a:tailEnd type="none" w="med" len="med"/>
                    </a:lnR>
                    <a:lnT w="7620" cap="flat" cmpd="sng" algn="ctr">
                      <a:solidFill>
                        <a:srgbClr val="3006ED"/>
                      </a:solidFill>
                      <a:prstDash val="solid"/>
                      <a:round/>
                      <a:headEnd type="none" w="med" len="med"/>
                      <a:tailEnd type="none" w="med" len="med"/>
                    </a:lnT>
                    <a:lnB w="7620" cap="flat" cmpd="sng" algn="ctr">
                      <a:solidFill>
                        <a:srgbClr val="B012ED"/>
                      </a:solidFill>
                      <a:prstDash val="solid"/>
                      <a:round/>
                      <a:headEnd type="none" w="med" len="med"/>
                      <a:tailEnd type="none" w="med" len="med"/>
                    </a:lnB>
                    <a:noFill/>
                  </a:tcPr>
                </a:tc>
                <a:tc>
                  <a:txBody>
                    <a:bodyPr/>
                    <a:lstStyle/>
                    <a:p>
                      <a:pPr fontAlgn="ctr"/>
                      <a:r>
                        <a:rPr lang="en-US" sz="1100">
                          <a:effectLst/>
                        </a:rPr>
                        <a:t>The ID of the transaction</a:t>
                      </a:r>
                    </a:p>
                  </a:txBody>
                  <a:tcPr marL="19389" marR="19389" marT="9694" marB="9694" anchor="ctr">
                    <a:lnL w="7620" cap="flat" cmpd="sng" algn="ctr">
                      <a:solidFill>
                        <a:srgbClr val="3010ED"/>
                      </a:solidFill>
                      <a:prstDash val="solid"/>
                      <a:round/>
                      <a:headEnd type="none" w="med" len="med"/>
                      <a:tailEnd type="none" w="med" len="med"/>
                    </a:lnL>
                    <a:lnR w="12700" cap="flat" cmpd="sng" algn="ctr">
                      <a:solidFill>
                        <a:srgbClr val="3010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10005"/>
                  </a:ext>
                </a:extLst>
              </a:tr>
              <a:tr h="342930">
                <a:tc>
                  <a:txBody>
                    <a:bodyPr/>
                    <a:lstStyle/>
                    <a:p>
                      <a:pPr fontAlgn="ctr"/>
                      <a:r>
                        <a:rPr lang="en-US" sz="1100" b="1">
                          <a:effectLst/>
                        </a:rPr>
                        <a:t>memo base64</a:t>
                      </a:r>
                      <a:endParaRPr lang="en-US" sz="1100">
                        <a:effectLst/>
                      </a:endParaRPr>
                    </a:p>
                  </a:txBody>
                  <a:tcPr marL="19389" marR="19389" marT="9694" marB="9694" anchor="ctr">
                    <a:lnL w="12700" cap="flat" cmpd="sng" algn="ctr">
                      <a:solidFill>
                        <a:srgbClr val="B012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B012ED"/>
                      </a:solidFill>
                      <a:prstDash val="solid"/>
                      <a:round/>
                      <a:headEnd type="none" w="med" len="med"/>
                      <a:tailEnd type="none" w="med" len="med"/>
                    </a:lnT>
                    <a:lnB w="7620" cap="flat" cmpd="sng" algn="ctr">
                      <a:solidFill>
                        <a:srgbClr val="3010ED"/>
                      </a:solidFill>
                      <a:prstDash val="solid"/>
                      <a:round/>
                      <a:headEnd type="none" w="med" len="med"/>
                      <a:tailEnd type="none" w="med" len="med"/>
                    </a:lnB>
                    <a:noFill/>
                  </a:tcPr>
                </a:tc>
                <a:tc>
                  <a:txBody>
                    <a:bodyPr/>
                    <a:lstStyle/>
                    <a:p>
                      <a:pPr fontAlgn="ctr"/>
                      <a:r>
                        <a:rPr lang="en-US" sz="1100">
                          <a:effectLst/>
                        </a:rPr>
                        <a:t>The memo attached to the transaction encoded in Base64 format</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extLst>
                  <a:ext uri="{0D108BD9-81ED-4DB2-BD59-A6C34878D82A}">
                    <a16:rowId xmlns:a16="http://schemas.microsoft.com/office/drawing/2014/main" val="10006"/>
                  </a:ext>
                </a:extLst>
              </a:tr>
              <a:tr h="342930">
                <a:tc>
                  <a:txBody>
                    <a:bodyPr/>
                    <a:lstStyle/>
                    <a:p>
                      <a:pPr fontAlgn="ctr"/>
                      <a:r>
                        <a:rPr lang="en-US" sz="1100" b="1">
                          <a:effectLst/>
                        </a:rPr>
                        <a:t>result</a:t>
                      </a:r>
                      <a:endParaRPr lang="en-US" sz="1100">
                        <a:effectLst/>
                      </a:endParaRPr>
                    </a:p>
                  </a:txBody>
                  <a:tcPr marL="19389" marR="19389" marT="9694" marB="9694" anchor="ctr">
                    <a:lnL w="12700" cap="flat" cmpd="sng" algn="ctr">
                      <a:solidFill>
                        <a:srgbClr val="3010ED"/>
                      </a:solidFill>
                      <a:prstDash val="solid"/>
                      <a:round/>
                      <a:headEnd type="none" w="med" len="med"/>
                      <a:tailEnd type="none" w="med" len="med"/>
                    </a:lnL>
                    <a:lnR w="7620" cap="flat" cmpd="sng" algn="ctr">
                      <a:solidFill>
                        <a:srgbClr val="100DED"/>
                      </a:solidFill>
                      <a:prstDash val="solid"/>
                      <a:round/>
                      <a:headEnd type="none" w="med" len="med"/>
                      <a:tailEnd type="none" w="med" len="med"/>
                    </a:lnR>
                    <a:lnT w="7620" cap="flat" cmpd="sng" algn="ctr">
                      <a:solidFill>
                        <a:srgbClr val="3010ED"/>
                      </a:solidFill>
                      <a:prstDash val="solid"/>
                      <a:round/>
                      <a:headEnd type="none" w="med" len="med"/>
                      <a:tailEnd type="none" w="med" len="med"/>
                    </a:lnT>
                    <a:lnB w="7620" cap="flat" cmpd="sng" algn="ctr">
                      <a:solidFill>
                        <a:srgbClr val="7007ED"/>
                      </a:solidFill>
                      <a:prstDash val="solid"/>
                      <a:round/>
                      <a:headEnd type="none" w="med" len="med"/>
                      <a:tailEnd type="none" w="med" len="med"/>
                    </a:lnB>
                    <a:noFill/>
                  </a:tcPr>
                </a:tc>
                <a:tc>
                  <a:txBody>
                    <a:bodyPr/>
                    <a:lstStyle/>
                    <a:p>
                      <a:pPr fontAlgn="ctr"/>
                      <a:r>
                        <a:rPr lang="en-US" sz="1100">
                          <a:effectLst/>
                        </a:rPr>
                        <a:t>Whether the cryptocurrency transaction was successful or not</a:t>
                      </a:r>
                    </a:p>
                  </a:txBody>
                  <a:tcPr marL="19389" marR="19389" marT="9694" marB="9694" anchor="ctr">
                    <a:lnL w="7620" cap="flat" cmpd="sng" algn="ctr">
                      <a:solidFill>
                        <a:srgbClr val="100DED"/>
                      </a:solidFill>
                      <a:prstDash val="solid"/>
                      <a:round/>
                      <a:headEnd type="none" w="med" len="med"/>
                      <a:tailEnd type="none" w="med" len="med"/>
                    </a:lnL>
                    <a:lnR w="12700" cap="flat" cmpd="sng" algn="ctr">
                      <a:solidFill>
                        <a:srgbClr val="100D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10007"/>
                  </a:ext>
                </a:extLst>
              </a:tr>
              <a:tr h="1153390">
                <a:tc>
                  <a:txBody>
                    <a:bodyPr/>
                    <a:lstStyle/>
                    <a:p>
                      <a:pPr fontAlgn="ctr"/>
                      <a:r>
                        <a:rPr lang="en-US" sz="1100" b="1" dirty="0">
                          <a:effectLst/>
                        </a:rPr>
                        <a:t>entity ID</a:t>
                      </a:r>
                      <a:endParaRPr lang="en-US" sz="1100" dirty="0">
                        <a:effectLst/>
                      </a:endParaRPr>
                    </a:p>
                  </a:txBody>
                  <a:tcPr marL="19389" marR="19389" marT="9694" marB="9694" anchor="ctr">
                    <a:lnL w="12700" cap="flat" cmpd="sng" algn="ctr">
                      <a:solidFill>
                        <a:srgbClr val="7007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7007ED"/>
                      </a:solidFill>
                      <a:prstDash val="solid"/>
                      <a:round/>
                      <a:headEnd type="none" w="med" len="med"/>
                      <a:tailEnd type="none" w="med" len="med"/>
                    </a:lnT>
                    <a:lnB w="7620" cap="flat" cmpd="sng" algn="ctr">
                      <a:solidFill>
                        <a:srgbClr val="100DED"/>
                      </a:solidFill>
                      <a:prstDash val="solid"/>
                      <a:round/>
                      <a:headEnd type="none" w="med" len="med"/>
                      <a:tailEnd type="none" w="med" len="med"/>
                    </a:lnB>
                    <a:noFill/>
                  </a:tcPr>
                </a:tc>
                <a:tc>
                  <a:txBody>
                    <a:bodyPr/>
                    <a:lstStyle/>
                    <a:p>
                      <a:pPr fontAlgn="ctr"/>
                      <a:r>
                        <a:rPr lang="en-US" sz="1100">
                          <a:effectLst/>
                        </a:rPr>
                        <a:t>The entity ID that is created from create transactions (AccountCreateTransaction, TopicCreateTransaction, TokenCreateTransaction, ScheduleCreateTransaction, ContractCreateTransaction, FileCreateTransaction).</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10008"/>
                  </a:ext>
                </a:extLst>
              </a:tr>
              <a:tr h="180838">
                <a:tc>
                  <a:txBody>
                    <a:bodyPr/>
                    <a:lstStyle/>
                    <a:p>
                      <a:pPr fontAlgn="ctr"/>
                      <a:r>
                        <a:rPr lang="en-US" sz="1100" b="1">
                          <a:effectLst/>
                        </a:rPr>
                        <a:t>name</a:t>
                      </a:r>
                      <a:endParaRPr lang="en-US" sz="1100">
                        <a:effectLst/>
                      </a:endParaRPr>
                    </a:p>
                  </a:txBody>
                  <a:tcPr marL="19389" marR="19389" marT="9694" marB="9694" anchor="ctr">
                    <a:lnL w="12700" cap="flat" cmpd="sng" algn="ctr">
                      <a:solidFill>
                        <a:srgbClr val="100D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100DED"/>
                      </a:solidFill>
                      <a:prstDash val="solid"/>
                      <a:round/>
                      <a:headEnd type="none" w="med" len="med"/>
                      <a:tailEnd type="none" w="med" len="med"/>
                    </a:lnT>
                    <a:lnB w="7620" cap="flat" cmpd="sng" algn="ctr">
                      <a:solidFill>
                        <a:srgbClr val="500EED"/>
                      </a:solidFill>
                      <a:prstDash val="solid"/>
                      <a:round/>
                      <a:headEnd type="none" w="med" len="med"/>
                      <a:tailEnd type="none" w="med" len="med"/>
                    </a:lnB>
                    <a:noFill/>
                  </a:tcPr>
                </a:tc>
                <a:tc>
                  <a:txBody>
                    <a:bodyPr/>
                    <a:lstStyle/>
                    <a:p>
                      <a:pPr fontAlgn="ctr"/>
                      <a:r>
                        <a:rPr lang="en-US" sz="1100" dirty="0">
                          <a:effectLst/>
                        </a:rPr>
                        <a:t>The type of transaction</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3001ED"/>
                      </a:solidFill>
                      <a:prstDash val="solid"/>
                      <a:round/>
                      <a:headEnd type="none" w="med" len="med"/>
                      <a:tailEnd type="none" w="med" len="med"/>
                    </a:lnB>
                    <a:noFill/>
                  </a:tcPr>
                </a:tc>
                <a:extLst>
                  <a:ext uri="{0D108BD9-81ED-4DB2-BD59-A6C34878D82A}">
                    <a16:rowId xmlns:a16="http://schemas.microsoft.com/office/drawing/2014/main" val="10009"/>
                  </a:ext>
                </a:extLst>
              </a:tr>
              <a:tr h="342930">
                <a:tc>
                  <a:txBody>
                    <a:bodyPr/>
                    <a:lstStyle/>
                    <a:p>
                      <a:pPr fontAlgn="ctr"/>
                      <a:r>
                        <a:rPr lang="en-US" sz="1100" b="1" dirty="0">
                          <a:effectLst/>
                        </a:rPr>
                        <a:t>max fee</a:t>
                      </a:r>
                      <a:endParaRPr lang="en-US" sz="1100" dirty="0">
                        <a:effectLst/>
                      </a:endParaRPr>
                    </a:p>
                  </a:txBody>
                  <a:tcPr marL="19389" marR="19389" marT="9694" marB="9694" anchor="ctr">
                    <a:lnL w="12700" cap="flat" cmpd="sng" algn="ctr">
                      <a:solidFill>
                        <a:srgbClr val="500EED"/>
                      </a:solidFill>
                      <a:prstDash val="solid"/>
                      <a:round/>
                      <a:headEnd type="none" w="med" len="med"/>
                      <a:tailEnd type="none" w="med" len="med"/>
                    </a:lnL>
                    <a:lnR w="7620" cap="flat" cmpd="sng" algn="ctr">
                      <a:solidFill>
                        <a:srgbClr val="3001ED"/>
                      </a:solidFill>
                      <a:prstDash val="solid"/>
                      <a:round/>
                      <a:headEnd type="none" w="med" len="med"/>
                      <a:tailEnd type="none" w="med" len="med"/>
                    </a:lnR>
                    <a:lnT w="7620" cap="flat" cmpd="sng" algn="ctr">
                      <a:solidFill>
                        <a:srgbClr val="500EED"/>
                      </a:solidFill>
                      <a:prstDash val="solid"/>
                      <a:round/>
                      <a:headEnd type="none" w="med" len="med"/>
                      <a:tailEnd type="none" w="med" len="med"/>
                    </a:lnT>
                    <a:lnB w="7620" cap="flat" cmpd="sng" algn="ctr">
                      <a:solidFill>
                        <a:srgbClr val="50FFEC"/>
                      </a:solidFill>
                      <a:prstDash val="solid"/>
                      <a:round/>
                      <a:headEnd type="none" w="med" len="med"/>
                      <a:tailEnd type="none" w="med" len="med"/>
                    </a:lnB>
                    <a:noFill/>
                  </a:tcPr>
                </a:tc>
                <a:tc>
                  <a:txBody>
                    <a:bodyPr/>
                    <a:lstStyle/>
                    <a:p>
                      <a:pPr fontAlgn="ctr"/>
                      <a:r>
                        <a:rPr lang="en-US" sz="1100" dirty="0">
                          <a:effectLst/>
                        </a:rPr>
                        <a:t>The maximum transaction fee the client is willing to pay</a:t>
                      </a:r>
                    </a:p>
                  </a:txBody>
                  <a:tcPr marL="19389" marR="19389" marT="9694" marB="9694" anchor="ctr">
                    <a:lnL w="7620" cap="flat" cmpd="sng" algn="ctr">
                      <a:solidFill>
                        <a:srgbClr val="3001ED"/>
                      </a:solidFill>
                      <a:prstDash val="solid"/>
                      <a:round/>
                      <a:headEnd type="none" w="med" len="med"/>
                      <a:tailEnd type="none" w="med" len="med"/>
                    </a:lnL>
                    <a:lnR w="12700" cap="flat" cmpd="sng" algn="ctr">
                      <a:solidFill>
                        <a:srgbClr val="3001ED"/>
                      </a:solidFill>
                      <a:prstDash val="solid"/>
                      <a:round/>
                      <a:headEnd type="none" w="med" len="med"/>
                      <a:tailEnd type="none" w="med" len="med"/>
                    </a:lnR>
                    <a:lnT w="7620" cap="flat" cmpd="sng" algn="ctr">
                      <a:solidFill>
                        <a:srgbClr val="3001ED"/>
                      </a:solidFill>
                      <a:prstDash val="solid"/>
                      <a:round/>
                      <a:headEnd type="none" w="med" len="med"/>
                      <a:tailEnd type="none" w="med" len="med"/>
                    </a:lnT>
                    <a:lnB w="7620" cap="flat" cmpd="sng" algn="ctr">
                      <a:solidFill>
                        <a:srgbClr val="900AED"/>
                      </a:solidFill>
                      <a:prstDash val="solid"/>
                      <a:round/>
                      <a:headEnd type="none" w="med" len="med"/>
                      <a:tailEnd type="none" w="med" len="med"/>
                    </a:lnB>
                    <a:noFill/>
                  </a:tcPr>
                </a:tc>
                <a:extLst>
                  <a:ext uri="{0D108BD9-81ED-4DB2-BD59-A6C34878D82A}">
                    <a16:rowId xmlns:a16="http://schemas.microsoft.com/office/drawing/2014/main" val="10010"/>
                  </a:ext>
                </a:extLst>
              </a:tr>
              <a:tr h="991298">
                <a:tc>
                  <a:txBody>
                    <a:bodyPr/>
                    <a:lstStyle/>
                    <a:p>
                      <a:pPr fontAlgn="ctr"/>
                      <a:r>
                        <a:rPr lang="en-US" sz="1100" b="1" dirty="0">
                          <a:effectLst/>
                        </a:rPr>
                        <a:t>valid duration seconds</a:t>
                      </a:r>
                      <a:endParaRPr lang="en-US" sz="1100" dirty="0">
                        <a:effectLst/>
                      </a:endParaRPr>
                    </a:p>
                  </a:txBody>
                  <a:tcPr marL="19389" marR="19389" marT="9694" marB="9694" anchor="ctr">
                    <a:lnL w="12700" cap="flat" cmpd="sng" algn="ctr">
                      <a:solidFill>
                        <a:srgbClr val="50FFEC"/>
                      </a:solidFill>
                      <a:prstDash val="solid"/>
                      <a:round/>
                      <a:headEnd type="none" w="med" len="med"/>
                      <a:tailEnd type="none" w="med" len="med"/>
                    </a:lnL>
                    <a:lnR w="7620" cap="flat" cmpd="sng" algn="ctr">
                      <a:solidFill>
                        <a:srgbClr val="900AED"/>
                      </a:solidFill>
                      <a:prstDash val="solid"/>
                      <a:round/>
                      <a:headEnd type="none" w="med" len="med"/>
                      <a:tailEnd type="none" w="med" len="med"/>
                    </a:lnR>
                    <a:lnT w="7620" cap="flat" cmpd="sng" algn="ctr">
                      <a:solidFill>
                        <a:srgbClr val="50FFEC"/>
                      </a:solidFill>
                      <a:prstDash val="solid"/>
                      <a:round/>
                      <a:headEnd type="none" w="med" len="med"/>
                      <a:tailEnd type="none" w="med" len="med"/>
                    </a:lnT>
                    <a:lnB w="7620" cap="flat" cmpd="sng" algn="ctr">
                      <a:solidFill>
                        <a:srgbClr val="1008ED"/>
                      </a:solidFill>
                      <a:prstDash val="solid"/>
                      <a:round/>
                      <a:headEnd type="none" w="med" len="med"/>
                      <a:tailEnd type="none" w="med" len="med"/>
                    </a:lnB>
                    <a:noFill/>
                  </a:tcPr>
                </a:tc>
                <a:tc>
                  <a:txBody>
                    <a:bodyPr/>
                    <a:lstStyle/>
                    <a:p>
                      <a:pPr fontAlgn="ctr"/>
                      <a:r>
                        <a:rPr lang="en-US" sz="1100">
                          <a:effectLst/>
                        </a:rPr>
                        <a:t>The seconds for which a submitted transaction is to be deemed valid beyond the start time. The transaction is invalid if consensusTimestamp is greater than transactionValidStart + valid_duration_seconds.</a:t>
                      </a:r>
                    </a:p>
                  </a:txBody>
                  <a:tcPr marL="19389" marR="19389" marT="9694" marB="9694" anchor="ctr">
                    <a:lnL w="7620" cap="flat" cmpd="sng" algn="ctr">
                      <a:solidFill>
                        <a:srgbClr val="900AED"/>
                      </a:solidFill>
                      <a:prstDash val="solid"/>
                      <a:round/>
                      <a:headEnd type="none" w="med" len="med"/>
                      <a:tailEnd type="none" w="med" len="med"/>
                    </a:lnL>
                    <a:lnR w="12700" cap="flat" cmpd="sng" algn="ctr">
                      <a:solidFill>
                        <a:srgbClr val="900AED"/>
                      </a:solidFill>
                      <a:prstDash val="solid"/>
                      <a:round/>
                      <a:headEnd type="none" w="med" len="med"/>
                      <a:tailEnd type="none" w="med" len="med"/>
                    </a:lnR>
                    <a:lnT w="7620" cap="flat" cmpd="sng" algn="ctr">
                      <a:solidFill>
                        <a:srgbClr val="900AED"/>
                      </a:solidFill>
                      <a:prstDash val="solid"/>
                      <a:round/>
                      <a:headEnd type="none" w="med" len="med"/>
                      <a:tailEnd type="none" w="med" len="med"/>
                    </a:lnT>
                    <a:lnB w="7620" cap="flat" cmpd="sng" algn="ctr">
                      <a:solidFill>
                        <a:srgbClr val="B003ED"/>
                      </a:solidFill>
                      <a:prstDash val="solid"/>
                      <a:round/>
                      <a:headEnd type="none" w="med" len="med"/>
                      <a:tailEnd type="none" w="med" len="med"/>
                    </a:lnB>
                    <a:noFill/>
                  </a:tcPr>
                </a:tc>
                <a:extLst>
                  <a:ext uri="{0D108BD9-81ED-4DB2-BD59-A6C34878D82A}">
                    <a16:rowId xmlns:a16="http://schemas.microsoft.com/office/drawing/2014/main" val="10011"/>
                  </a:ext>
                </a:extLst>
              </a:tr>
              <a:tr h="342930">
                <a:tc>
                  <a:txBody>
                    <a:bodyPr/>
                    <a:lstStyle/>
                    <a:p>
                      <a:pPr fontAlgn="ctr"/>
                      <a:r>
                        <a:rPr lang="en-US" sz="1100" b="1">
                          <a:effectLst/>
                        </a:rPr>
                        <a:t>node</a:t>
                      </a:r>
                      <a:endParaRPr lang="en-US" sz="1100">
                        <a:effectLst/>
                      </a:endParaRPr>
                    </a:p>
                  </a:txBody>
                  <a:tcPr marL="19389" marR="19389" marT="9694" marB="9694" anchor="ctr">
                    <a:lnL w="12700" cap="flat" cmpd="sng" algn="ctr">
                      <a:solidFill>
                        <a:srgbClr val="1008ED"/>
                      </a:solidFill>
                      <a:prstDash val="solid"/>
                      <a:round/>
                      <a:headEnd type="none" w="med" len="med"/>
                      <a:tailEnd type="none" w="med" len="med"/>
                    </a:lnL>
                    <a:lnR w="7620" cap="flat" cmpd="sng" algn="ctr">
                      <a:solidFill>
                        <a:srgbClr val="B003ED"/>
                      </a:solidFill>
                      <a:prstDash val="solid"/>
                      <a:round/>
                      <a:headEnd type="none" w="med" len="med"/>
                      <a:tailEnd type="none" w="med" len="med"/>
                    </a:lnR>
                    <a:lnT w="7620" cap="flat" cmpd="sng" algn="ctr">
                      <a:solidFill>
                        <a:srgbClr val="1008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tc>
                  <a:txBody>
                    <a:bodyPr/>
                    <a:lstStyle/>
                    <a:p>
                      <a:pPr fontAlgn="ctr"/>
                      <a:r>
                        <a:rPr lang="en-US" sz="1100" dirty="0">
                          <a:effectLst/>
                        </a:rPr>
                        <a:t>The ID of the node that submitted the transaction to the network</a:t>
                      </a:r>
                    </a:p>
                  </a:txBody>
                  <a:tcPr marL="19389" marR="19389" marT="9694" marB="9694" anchor="ctr">
                    <a:lnL w="7620" cap="flat" cmpd="sng" algn="ctr">
                      <a:solidFill>
                        <a:srgbClr val="B003ED"/>
                      </a:solidFill>
                      <a:prstDash val="solid"/>
                      <a:round/>
                      <a:headEnd type="none" w="med" len="med"/>
                      <a:tailEnd type="none" w="med" len="med"/>
                    </a:lnL>
                    <a:lnR w="12700" cap="flat" cmpd="sng" algn="ctr">
                      <a:solidFill>
                        <a:srgbClr val="B003ED"/>
                      </a:solidFill>
                      <a:prstDash val="solid"/>
                      <a:round/>
                      <a:headEnd type="none" w="med" len="med"/>
                      <a:tailEnd type="none" w="med" len="med"/>
                    </a:lnR>
                    <a:lnT w="7620" cap="flat" cmpd="sng" algn="ctr">
                      <a:solidFill>
                        <a:srgbClr val="B003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extLst>
                  <a:ext uri="{0D108BD9-81ED-4DB2-BD59-A6C34878D82A}">
                    <a16:rowId xmlns:a16="http://schemas.microsoft.com/office/drawing/2014/main" val="10012"/>
                  </a:ext>
                </a:extLst>
              </a:tr>
              <a:tr h="1963850">
                <a:tc>
                  <a:txBody>
                    <a:bodyPr/>
                    <a:lstStyle/>
                    <a:p>
                      <a:pPr fontAlgn="ctr"/>
                      <a:r>
                        <a:rPr lang="en-US" sz="1100" b="1" dirty="0">
                          <a:effectLst/>
                        </a:rPr>
                        <a:t>transfers</a:t>
                      </a:r>
                      <a:endParaRPr lang="en-US" sz="1100" dirty="0">
                        <a:effectLst/>
                      </a:endParaRPr>
                    </a:p>
                  </a:txBody>
                  <a:tcPr marL="19389" marR="19389" marT="9694" marB="9694" anchor="ctr">
                    <a:lnL w="12700" cap="flat" cmpd="sng" algn="ctr">
                      <a:solidFill>
                        <a:srgbClr val="D00BED"/>
                      </a:solidFill>
                      <a:prstDash val="solid"/>
                      <a:round/>
                      <a:headEnd type="none" w="med" len="med"/>
                      <a:tailEnd type="none" w="med" len="med"/>
                    </a:lnL>
                    <a:lnR w="7620" cap="flat" cmpd="sng" algn="ctr">
                      <a:solidFill>
                        <a:srgbClr val="D00B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D00BED"/>
                      </a:solidFill>
                      <a:prstDash val="solid"/>
                      <a:round/>
                      <a:headEnd type="none" w="med" len="med"/>
                      <a:tailEnd type="none" w="med" len="med"/>
                    </a:lnB>
                    <a:noFill/>
                  </a:tcPr>
                </a:tc>
                <a:tc>
                  <a:txBody>
                    <a:bodyPr/>
                    <a:lstStyle/>
                    <a:p>
                      <a:pPr fontAlgn="ctr"/>
                      <a:r>
                        <a:rPr lang="en-US" sz="1100" dirty="0">
                          <a:effectLst/>
                        </a:rPr>
                        <a:t>A list of the account IDs the crypto transfer occurred between and the amount that was transferred. A negative (-) sign indicates a debit to that account. The transfer list includes the transfers between the from account and to account, the transfer of the </a:t>
                      </a:r>
                      <a:r>
                        <a:rPr lang="en-US" sz="1100" dirty="0">
                          <a:effectLst/>
                          <a:hlinkClick r:id="rId3"/>
                        </a:rPr>
                        <a:t>node fee</a:t>
                      </a:r>
                      <a:r>
                        <a:rPr lang="en-US" sz="1100" dirty="0">
                          <a:effectLst/>
                        </a:rPr>
                        <a:t>, the transfer of the </a:t>
                      </a:r>
                      <a:r>
                        <a:rPr lang="en-US" sz="1100" dirty="0">
                          <a:effectLst/>
                          <a:hlinkClick r:id="rId3"/>
                        </a:rPr>
                        <a:t>network fee</a:t>
                      </a:r>
                      <a:r>
                        <a:rPr lang="en-US" sz="1100" dirty="0">
                          <a:effectLst/>
                        </a:rPr>
                        <a:t>, and the transfer of the </a:t>
                      </a:r>
                      <a:r>
                        <a:rPr lang="en-US" sz="1100" dirty="0">
                          <a:effectLst/>
                          <a:hlinkClick r:id="rId3"/>
                        </a:rPr>
                        <a:t>service fee</a:t>
                      </a:r>
                      <a:r>
                        <a:rPr lang="en-US" sz="1100" dirty="0">
                          <a:effectLst/>
                        </a:rPr>
                        <a:t> for that transaction. If the transaction was not processed, a </a:t>
                      </a:r>
                      <a:r>
                        <a:rPr lang="en-US" sz="1100" dirty="0">
                          <a:effectLst/>
                          <a:hlinkClick r:id="rId3"/>
                        </a:rPr>
                        <a:t>network fee</a:t>
                      </a:r>
                      <a:r>
                        <a:rPr lang="en-US" sz="1100" dirty="0">
                          <a:effectLst/>
                        </a:rPr>
                        <a:t> is still assessed.</a:t>
                      </a:r>
                    </a:p>
                  </a:txBody>
                  <a:tcPr marL="19389" marR="19389" marT="9694" marB="9694" anchor="ctr">
                    <a:lnL w="7620" cap="flat" cmpd="sng" algn="ctr">
                      <a:solidFill>
                        <a:srgbClr val="D00BED"/>
                      </a:solidFill>
                      <a:prstDash val="solid"/>
                      <a:round/>
                      <a:headEnd type="none" w="med" len="med"/>
                      <a:tailEnd type="none" w="med" len="med"/>
                    </a:lnL>
                    <a:lnR w="12700" cap="flat" cmpd="sng" algn="ctr">
                      <a:solidFill>
                        <a:srgbClr val="D00B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1003ED"/>
                      </a:solidFill>
                      <a:prstDash val="solid"/>
                      <a:round/>
                      <a:headEnd type="none" w="med" len="med"/>
                      <a:tailEnd type="none" w="med" len="med"/>
                    </a:lnB>
                    <a:noFill/>
                  </a:tcPr>
                </a:tc>
                <a:extLst>
                  <a:ext uri="{0D108BD9-81ED-4DB2-BD59-A6C34878D82A}">
                    <a16:rowId xmlns:a16="http://schemas.microsoft.com/office/drawing/2014/main" val="10013"/>
                  </a:ext>
                </a:extLst>
              </a:tr>
              <a:tr h="667114">
                <a:tc>
                  <a:txBody>
                    <a:bodyPr/>
                    <a:lstStyle/>
                    <a:p>
                      <a:pPr fontAlgn="ctr"/>
                      <a:r>
                        <a:rPr lang="en-US" sz="1100" b="1">
                          <a:effectLst/>
                        </a:rPr>
                        <a:t>token transfers</a:t>
                      </a:r>
                      <a:endParaRPr lang="en-US" sz="1100">
                        <a:effectLst/>
                      </a:endParaRPr>
                    </a:p>
                  </a:txBody>
                  <a:tcPr marL="19389" marR="19389" marT="9694" marB="9694" anchor="ctr">
                    <a:lnL w="12700" cap="flat" cmpd="sng" algn="ctr">
                      <a:solidFill>
                        <a:srgbClr val="D00BED"/>
                      </a:solidFill>
                      <a:prstDash val="solid"/>
                      <a:round/>
                      <a:headEnd type="none" w="med" len="med"/>
                      <a:tailEnd type="none" w="med" len="med"/>
                    </a:lnL>
                    <a:lnR w="7620" cap="flat" cmpd="sng" algn="ctr">
                      <a:solidFill>
                        <a:srgbClr val="1003ED"/>
                      </a:solidFill>
                      <a:prstDash val="solid"/>
                      <a:round/>
                      <a:headEnd type="none" w="med" len="med"/>
                      <a:tailEnd type="none" w="med" len="med"/>
                    </a:lnR>
                    <a:lnT w="7620" cap="flat" cmpd="sng" algn="ctr">
                      <a:solidFill>
                        <a:srgbClr val="D00BED"/>
                      </a:solidFill>
                      <a:prstDash val="solid"/>
                      <a:round/>
                      <a:headEnd type="none" w="med" len="med"/>
                      <a:tailEnd type="none" w="med" len="med"/>
                    </a:lnT>
                    <a:lnB w="7620" cap="flat" cmpd="sng" algn="ctr">
                      <a:solidFill>
                        <a:srgbClr val="9005ED"/>
                      </a:solidFill>
                      <a:prstDash val="solid"/>
                      <a:round/>
                      <a:headEnd type="none" w="med" len="med"/>
                      <a:tailEnd type="none" w="med" len="med"/>
                    </a:lnB>
                    <a:noFill/>
                  </a:tcPr>
                </a:tc>
                <a:tc>
                  <a:txBody>
                    <a:bodyPr/>
                    <a:lstStyle/>
                    <a:p>
                      <a:pPr fontAlgn="ctr"/>
                      <a:r>
                        <a:rPr lang="en-US" sz="1100">
                          <a:effectLst/>
                        </a:rPr>
                        <a:t>The token ID, account, and amount that was transferred to by this account in this transaction. This will not be listed if it did not occur in the transaction</a:t>
                      </a:r>
                    </a:p>
                  </a:txBody>
                  <a:tcPr marL="19389" marR="19389" marT="9694" marB="9694" anchor="ctr">
                    <a:lnL w="7620" cap="flat" cmpd="sng" algn="ctr">
                      <a:solidFill>
                        <a:srgbClr val="1003ED"/>
                      </a:solidFill>
                      <a:prstDash val="solid"/>
                      <a:round/>
                      <a:headEnd type="none" w="med" len="med"/>
                      <a:tailEnd type="none" w="med" len="med"/>
                    </a:lnL>
                    <a:lnR w="12700" cap="flat" cmpd="sng" algn="ctr">
                      <a:solidFill>
                        <a:srgbClr val="1003ED"/>
                      </a:solidFill>
                      <a:prstDash val="solid"/>
                      <a:round/>
                      <a:headEnd type="none" w="med" len="med"/>
                      <a:tailEnd type="none" w="med" len="med"/>
                    </a:lnR>
                    <a:lnT w="7620" cap="flat" cmpd="sng" algn="ctr">
                      <a:solidFill>
                        <a:srgbClr val="1003ED"/>
                      </a:solidFill>
                      <a:prstDash val="solid"/>
                      <a:round/>
                      <a:headEnd type="none" w="med" len="med"/>
                      <a:tailEnd type="none" w="med" len="med"/>
                    </a:lnT>
                    <a:lnB w="7620" cap="flat" cmpd="sng" algn="ctr">
                      <a:solidFill>
                        <a:srgbClr val="D001ED"/>
                      </a:solidFill>
                      <a:prstDash val="solid"/>
                      <a:round/>
                      <a:headEnd type="none" w="med" len="med"/>
                      <a:tailEnd type="none" w="med" len="med"/>
                    </a:lnB>
                    <a:noFill/>
                  </a:tcPr>
                </a:tc>
                <a:extLst>
                  <a:ext uri="{0D108BD9-81ED-4DB2-BD59-A6C34878D82A}">
                    <a16:rowId xmlns:a16="http://schemas.microsoft.com/office/drawing/2014/main" val="10014"/>
                  </a:ext>
                </a:extLst>
              </a:tr>
              <a:tr h="342930">
                <a:tc>
                  <a:txBody>
                    <a:bodyPr/>
                    <a:lstStyle/>
                    <a:p>
                      <a:pPr fontAlgn="ctr"/>
                      <a:r>
                        <a:rPr lang="en-US" sz="1100" b="1">
                          <a:effectLst/>
                        </a:rPr>
                        <a:t>assessed custom fees</a:t>
                      </a:r>
                      <a:endParaRPr lang="en-US" sz="1100">
                        <a:effectLst/>
                      </a:endParaRPr>
                    </a:p>
                  </a:txBody>
                  <a:tcPr marL="19389" marR="19389" marT="9694" marB="9694" anchor="ctr">
                    <a:lnL w="12700" cap="flat" cmpd="sng" algn="ctr">
                      <a:solidFill>
                        <a:srgbClr val="9005ED"/>
                      </a:solidFill>
                      <a:prstDash val="solid"/>
                      <a:round/>
                      <a:headEnd type="none" w="med" len="med"/>
                      <a:tailEnd type="none" w="med" len="med"/>
                    </a:lnL>
                    <a:lnR w="7620" cap="flat" cmpd="sng" algn="ctr">
                      <a:solidFill>
                        <a:srgbClr val="D001ED"/>
                      </a:solidFill>
                      <a:prstDash val="solid"/>
                      <a:round/>
                      <a:headEnd type="none" w="med" len="med"/>
                      <a:tailEnd type="none" w="med" len="med"/>
                    </a:lnR>
                    <a:lnT w="7620" cap="flat" cmpd="sng" algn="ctr">
                      <a:solidFill>
                        <a:srgbClr val="9005ED"/>
                      </a:solidFill>
                      <a:prstDash val="solid"/>
                      <a:round/>
                      <a:headEnd type="none" w="med" len="med"/>
                      <a:tailEnd type="none" w="med" len="med"/>
                    </a:lnT>
                    <a:lnB w="7620" cap="flat" cmpd="sng" algn="ctr">
                      <a:solidFill>
                        <a:srgbClr val="B012ED"/>
                      </a:solidFill>
                      <a:prstDash val="solid"/>
                      <a:round/>
                      <a:headEnd type="none" w="med" len="med"/>
                      <a:tailEnd type="none" w="med" len="med"/>
                    </a:lnB>
                    <a:noFill/>
                  </a:tcPr>
                </a:tc>
                <a:tc>
                  <a:txBody>
                    <a:bodyPr/>
                    <a:lstStyle/>
                    <a:p>
                      <a:pPr fontAlgn="ctr"/>
                      <a:r>
                        <a:rPr lang="en-US" sz="1100">
                          <a:effectLst/>
                        </a:rPr>
                        <a:t>The fees that were charged for a custom fee token transfer</a:t>
                      </a:r>
                    </a:p>
                  </a:txBody>
                  <a:tcPr marL="19389" marR="19389" marT="9694" marB="9694" anchor="ctr">
                    <a:lnL w="7620" cap="flat" cmpd="sng" algn="ctr">
                      <a:solidFill>
                        <a:srgbClr val="D001ED"/>
                      </a:solidFill>
                      <a:prstDash val="solid"/>
                      <a:round/>
                      <a:headEnd type="none" w="med" len="med"/>
                      <a:tailEnd type="none" w="med" len="med"/>
                    </a:lnL>
                    <a:lnR w="12700" cap="flat" cmpd="sng" algn="ctr">
                      <a:solidFill>
                        <a:srgbClr val="D001ED"/>
                      </a:solidFill>
                      <a:prstDash val="solid"/>
                      <a:round/>
                      <a:headEnd type="none" w="med" len="med"/>
                      <a:tailEnd type="none" w="med" len="med"/>
                    </a:lnR>
                    <a:lnT w="7620" cap="flat" cmpd="sng" algn="ctr">
                      <a:solidFill>
                        <a:srgbClr val="D001ED"/>
                      </a:solidFill>
                      <a:prstDash val="solid"/>
                      <a:round/>
                      <a:headEnd type="none" w="med" len="med"/>
                      <a:tailEnd type="none" w="med" len="med"/>
                    </a:lnT>
                    <a:lnB w="7620" cap="flat" cmpd="sng" algn="ctr">
                      <a:solidFill>
                        <a:srgbClr val="3006ED"/>
                      </a:solidFill>
                      <a:prstDash val="solid"/>
                      <a:round/>
                      <a:headEnd type="none" w="med" len="med"/>
                      <a:tailEnd type="none" w="med" len="med"/>
                    </a:lnB>
                    <a:noFill/>
                  </a:tcPr>
                </a:tc>
                <a:extLst>
                  <a:ext uri="{0D108BD9-81ED-4DB2-BD59-A6C34878D82A}">
                    <a16:rowId xmlns:a16="http://schemas.microsoft.com/office/drawing/2014/main" val="10015"/>
                  </a:ext>
                </a:extLst>
              </a:tr>
              <a:tr h="342930">
                <a:tc>
                  <a:txBody>
                    <a:bodyPr/>
                    <a:lstStyle/>
                    <a:p>
                      <a:pPr fontAlgn="ctr"/>
                      <a:r>
                        <a:rPr lang="en-US" sz="1100" b="1">
                          <a:effectLst/>
                        </a:rPr>
                        <a:t>links.next</a:t>
                      </a:r>
                      <a:endParaRPr lang="en-US" sz="1100">
                        <a:effectLst/>
                      </a:endParaRPr>
                    </a:p>
                  </a:txBody>
                  <a:tcPr marL="19389" marR="19389" marT="9694" marB="9694" anchor="ctr">
                    <a:lnL w="12700" cap="flat" cmpd="sng" algn="ctr">
                      <a:solidFill>
                        <a:srgbClr val="B012ED"/>
                      </a:solidFill>
                      <a:prstDash val="solid"/>
                      <a:round/>
                      <a:headEnd type="none" w="med" len="med"/>
                      <a:tailEnd type="none" w="med" len="med"/>
                    </a:lnL>
                    <a:lnR w="7620" cap="flat" cmpd="sng" algn="ctr">
                      <a:solidFill>
                        <a:srgbClr val="3006ED"/>
                      </a:solidFill>
                      <a:prstDash val="solid"/>
                      <a:round/>
                      <a:headEnd type="none" w="med" len="med"/>
                      <a:tailEnd type="none" w="med" len="med"/>
                    </a:lnR>
                    <a:lnT w="7620" cap="flat" cmpd="sng" algn="ctr">
                      <a:solidFill>
                        <a:srgbClr val="B012ED"/>
                      </a:solidFill>
                      <a:prstDash val="solid"/>
                      <a:round/>
                      <a:headEnd type="none" w="med" len="med"/>
                      <a:tailEnd type="none" w="med" len="med"/>
                    </a:lnT>
                    <a:lnB w="12700" cap="flat" cmpd="sng" algn="ctr">
                      <a:solidFill>
                        <a:srgbClr val="B012ED"/>
                      </a:solidFill>
                      <a:prstDash val="solid"/>
                      <a:round/>
                      <a:headEnd type="none" w="med" len="med"/>
                      <a:tailEnd type="none" w="med" len="med"/>
                    </a:lnB>
                    <a:noFill/>
                  </a:tcPr>
                </a:tc>
                <a:tc>
                  <a:txBody>
                    <a:bodyPr/>
                    <a:lstStyle/>
                    <a:p>
                      <a:pPr fontAlgn="ctr"/>
                      <a:r>
                        <a:rPr lang="en-US" sz="1100" dirty="0">
                          <a:effectLst/>
                        </a:rPr>
                        <a:t>A hyperlink to the next page of responses</a:t>
                      </a:r>
                    </a:p>
                  </a:txBody>
                  <a:tcPr marL="19389" marR="19389" marT="9694" marB="9694" anchor="ctr">
                    <a:lnL w="7620" cap="flat" cmpd="sng" algn="ctr">
                      <a:solidFill>
                        <a:srgbClr val="3006ED"/>
                      </a:solidFill>
                      <a:prstDash val="solid"/>
                      <a:round/>
                      <a:headEnd type="none" w="med" len="med"/>
                      <a:tailEnd type="none" w="med" len="med"/>
                    </a:lnL>
                    <a:lnR w="12700" cap="flat" cmpd="sng" algn="ctr">
                      <a:solidFill>
                        <a:srgbClr val="3006ED"/>
                      </a:solidFill>
                      <a:prstDash val="solid"/>
                      <a:round/>
                      <a:headEnd type="none" w="med" len="med"/>
                      <a:tailEnd type="none" w="med" len="med"/>
                    </a:lnR>
                    <a:lnT w="7620" cap="flat" cmpd="sng" algn="ctr">
                      <a:solidFill>
                        <a:srgbClr val="3006ED"/>
                      </a:solidFill>
                      <a:prstDash val="solid"/>
                      <a:round/>
                      <a:headEnd type="none" w="med" len="med"/>
                      <a:tailEnd type="none" w="med" len="med"/>
                    </a:lnT>
                    <a:lnB w="12700" cap="flat" cmpd="sng" algn="ctr">
                      <a:solidFill>
                        <a:srgbClr val="3006ED"/>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a:t>Compare NFT on Hedera versus Ethereum</a:t>
            </a:r>
          </a:p>
        </p:txBody>
      </p:sp>
      <p:sp>
        <p:nvSpPr>
          <p:cNvPr id="5" name="文本占位符 4"/>
          <p:cNvSpPr>
            <a:spLocks noGrp="1"/>
          </p:cNvSpPr>
          <p:nvPr>
            <p:ph type="body" idx="1"/>
          </p:nvPr>
        </p:nvSpPr>
        <p:spPr/>
        <p:txBody>
          <a:bodyPr/>
          <a:lstStyle/>
          <a:p>
            <a:r>
              <a:rPr lang="en-US" altLang="zh-CN" dirty="0"/>
              <a:t>Ethereum has a larger market size, higher liquidity, and more participants, but Hedera offers unique advantages in terms of fees and scalability.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signed by iSlide">
  <a:themeElements>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90">
    <a:dk1>
      <a:srgbClr val="000000"/>
    </a:dk1>
    <a:lt1>
      <a:srgbClr val="FFFFFF"/>
    </a:lt1>
    <a:dk2>
      <a:srgbClr val="778495"/>
    </a:dk2>
    <a:lt2>
      <a:srgbClr val="F0F0F0"/>
    </a:lt2>
    <a:accent1>
      <a:srgbClr val="0D3398"/>
    </a:accent1>
    <a:accent2>
      <a:srgbClr val="5277F7"/>
    </a:accent2>
    <a:accent3>
      <a:srgbClr val="1DCAD2"/>
    </a:accent3>
    <a:accent4>
      <a:srgbClr val="8D74F4"/>
    </a:accent4>
    <a:accent5>
      <a:srgbClr val="28CAD7"/>
    </a:accent5>
    <a:accent6>
      <a:srgbClr val="629DFA"/>
    </a:accent6>
    <a:hlink>
      <a:srgbClr val="EE424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47</TotalTime>
  <Words>5778</Words>
  <Application>Microsoft Office PowerPoint</Application>
  <PresentationFormat>宽屏</PresentationFormat>
  <Paragraphs>1107</Paragraphs>
  <Slides>53</Slides>
  <Notes>36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53</vt:i4>
      </vt:variant>
    </vt:vector>
  </HeadingPairs>
  <TitlesOfParts>
    <vt:vector size="67" baseType="lpstr">
      <vt:lpstr>Söhne</vt:lpstr>
      <vt:lpstr>minorHAnsi</vt:lpstr>
      <vt:lpstr>HarmonyOS_Sans_SC_Regular</vt:lpstr>
      <vt:lpstr>Arial</vt:lpstr>
      <vt:lpstr>__IBM_Plex_Mono_eec3d6</vt:lpstr>
      <vt:lpstr>Microsoft YaHei</vt:lpstr>
      <vt:lpstr>Noto Sans</vt:lpstr>
      <vt:lpstr>-apple-system</vt:lpstr>
      <vt:lpstr>Consolas</vt:lpstr>
      <vt:lpstr>Inter</vt:lpstr>
      <vt:lpstr>等线</vt:lpstr>
      <vt:lpstr>__Roboto_053b0a</vt:lpstr>
      <vt:lpstr>PingFang SC</vt:lpstr>
      <vt:lpstr>Designed by iSlide</vt:lpstr>
      <vt:lpstr>NFT Market Analysis: Ethereum versus Hedera</vt:lpstr>
      <vt:lpstr>Agenda Today</vt:lpstr>
      <vt:lpstr>Hedera NFT Data Overview</vt:lpstr>
      <vt:lpstr>Introduction to Hedera Network </vt:lpstr>
      <vt:lpstr>NFT Fees on Hedera</vt:lpstr>
      <vt:lpstr>NFT Fees on Hedera</vt:lpstr>
      <vt:lpstr>Hedera NFT Market Brief Summary</vt:lpstr>
      <vt:lpstr>Field different </vt:lpstr>
      <vt:lpstr>Compare NFT on Hedera versus Ethereum</vt:lpstr>
      <vt:lpstr>Compare NFT market on Ethereum and Hedera</vt:lpstr>
      <vt:lpstr>Marketplaces Volume on the Hedera Network</vt:lpstr>
      <vt:lpstr>NFT Mint and Trades</vt:lpstr>
      <vt:lpstr>NFT Ownership and Trade Data</vt:lpstr>
      <vt:lpstr>Top NFT Projects by Transaction Volume on Hedera</vt:lpstr>
      <vt:lpstr>NFT Average Holding Period on the Hedera Network</vt:lpstr>
      <vt:lpstr>NFT Average Holding Period on the Ethereum Network</vt:lpstr>
      <vt:lpstr>NFT Token Concentration on the Hedera Network</vt:lpstr>
      <vt:lpstr>NFT Token Concentration on the Hedera Network</vt:lpstr>
      <vt:lpstr>Royalty Fees For Hedera NFT</vt:lpstr>
      <vt:lpstr>Royalty Fee For Hedera NFT</vt:lpstr>
      <vt:lpstr>Royalty Fee For Hedera NFT</vt:lpstr>
      <vt:lpstr>Royalty Fee and NFT Liquidity</vt:lpstr>
      <vt:lpstr>HKU Team for Blockchain Business Applications  </vt:lpstr>
      <vt:lpstr>Copyright on the AI Design and Blockchain</vt:lpstr>
      <vt:lpstr>Copyright on the AI Design and Blockchain</vt:lpstr>
      <vt:lpstr>Copyright on the AI Design and Blockchain</vt:lpstr>
      <vt:lpstr>Real-World Asset (RWA) Tokenization</vt:lpstr>
      <vt:lpstr>HEDERA DATA API</vt:lpstr>
      <vt:lpstr>Content</vt:lpstr>
      <vt:lpstr>PowerPoint 演示文稿</vt:lpstr>
      <vt:lpstr>REST API USAGE</vt:lpstr>
      <vt:lpstr>Data Acquisition Solution </vt:lpstr>
      <vt:lpstr>Data Acquisition Solution</vt:lpstr>
      <vt:lpstr>Data Acquisition Solution</vt:lpstr>
      <vt:lpstr>PowerPoint 演示文稿</vt:lpstr>
      <vt:lpstr>Data Acquisition Solution</vt:lpstr>
      <vt:lpstr>Data Acquisition Solution  </vt:lpstr>
      <vt:lpstr>Field difference  </vt:lpstr>
      <vt:lpstr>Hedera Achievements</vt:lpstr>
      <vt:lpstr>Importance  of blockchain</vt:lpstr>
      <vt:lpstr> HKU-NFT</vt:lpstr>
      <vt:lpstr>All-in-one NFT Data Analysis Platform</vt:lpstr>
      <vt:lpstr>Comprehensive Data Insights</vt:lpstr>
      <vt:lpstr>Customized Data Interface</vt:lpstr>
      <vt:lpstr>Customized Data Interface</vt:lpstr>
      <vt:lpstr>Customized Data Interface</vt:lpstr>
      <vt:lpstr>Customized Data Interface</vt:lpstr>
      <vt:lpstr>Customized Data Interface</vt:lpstr>
      <vt:lpstr>NFT Data Extract Analysis</vt:lpstr>
      <vt:lpstr>All TIME Blockchains by NFT Sales Volume</vt:lpstr>
      <vt:lpstr>Market vacancy</vt:lpstr>
      <vt:lpstr>PowerPoint 演示文稿</vt:lpstr>
      <vt:lpstr>Thank you!</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Server User Guide</dc:title>
  <dc:creator>iSlide</dc:creator>
  <cp:lastModifiedBy>子康 付</cp:lastModifiedBy>
  <cp:revision>61</cp:revision>
  <cp:lastPrinted>2024-10-24T18:12:45Z</cp:lastPrinted>
  <dcterms:created xsi:type="dcterms:W3CDTF">2024-10-24T18:12:45Z</dcterms:created>
  <dcterms:modified xsi:type="dcterms:W3CDTF">2024-10-25T03:09:59Z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0843b38f-dbb7-4b86-8b5a-6e2c0c76bc79</vt:lpwstr>
  </property>
  <property fmtid="{D5CDD505-2E9C-101B-9397-08002B2CF9AE}" pid="3" name="ICV">
    <vt:lpwstr>103EF7AA8F1198501D8E1A670BC9C2EF_43</vt:lpwstr>
  </property>
  <property fmtid="{D5CDD505-2E9C-101B-9397-08002B2CF9AE}" pid="4" name="KSOProductBuildVer">
    <vt:lpwstr>1033-6.7.1.8828</vt:lpwstr>
  </property>
</Properties>
</file>